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10048875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A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212" y="102"/>
      </p:cViewPr>
      <p:guideLst>
        <p:guide orient="horz" pos="2160"/>
        <p:guide pos="31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0DF8D-DBFA-4F75-8158-C46C030A6FBE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685800"/>
            <a:ext cx="50228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42717-7A68-4688-81F9-6FEB032BBC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3676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042717-7A68-4688-81F9-6FEB032BBC2F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1352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3666" y="2130428"/>
            <a:ext cx="8541544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07331" y="3886200"/>
            <a:ext cx="703421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792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704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007697" y="274641"/>
            <a:ext cx="2484305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53038" y="274641"/>
            <a:ext cx="7287178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318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207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93792" y="4406903"/>
            <a:ext cx="854154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93792" y="2906713"/>
            <a:ext cx="854154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6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53037" y="1600203"/>
            <a:ext cx="488487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605389" y="1600203"/>
            <a:ext cx="488661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868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444" y="274638"/>
            <a:ext cx="90439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2444" y="1535113"/>
            <a:ext cx="44399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444" y="2174875"/>
            <a:ext cx="443999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104691" y="1535113"/>
            <a:ext cx="444174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104691" y="2174875"/>
            <a:ext cx="444174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299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5465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445" y="273050"/>
            <a:ext cx="330601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28831" y="273053"/>
            <a:ext cx="56176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2445" y="1435103"/>
            <a:ext cx="330601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642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69651" y="4800600"/>
            <a:ext cx="602932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69651" y="612775"/>
            <a:ext cx="602932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69651" y="5367338"/>
            <a:ext cx="602932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15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502444" y="274638"/>
            <a:ext cx="90439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2444" y="1600203"/>
            <a:ext cx="90439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02444" y="6356353"/>
            <a:ext cx="2344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11D07-5C36-449D-A6CF-73CAFD78160A}" type="datetimeFigureOut">
              <a:rPr lang="ko-KR" altLang="en-US" smtClean="0"/>
              <a:t>2022-06-03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433366" y="6356353"/>
            <a:ext cx="31821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201694" y="6356353"/>
            <a:ext cx="2344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537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CBFE0FBD-7823-4A95-9014-1C656F2F1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499047"/>
              </p:ext>
            </p:extLst>
          </p:nvPr>
        </p:nvGraphicFramePr>
        <p:xfrm>
          <a:off x="643350" y="4239761"/>
          <a:ext cx="8762175" cy="206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3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8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5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아이디어 명</a:t>
                      </a:r>
                      <a:endParaRPr lang="ko-KR" altLang="en-US" sz="1400" b="1" kern="1200" spc="-200" baseline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ko-KR" altLang="en-US" sz="1200" b="1" kern="1200" spc="-200" baseline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   출   자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altLang="ko-KR" sz="1200" i="1" spc="-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*</a:t>
                      </a:r>
                      <a:r>
                        <a:rPr lang="ko-KR" altLang="en-US" sz="1200" i="1" spc="-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공동 아이디어인 경우</a:t>
                      </a:r>
                      <a:r>
                        <a:rPr lang="en-US" altLang="ko-KR" sz="1200" i="1" spc="-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200" i="1" spc="-1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참여자 전원 기입</a:t>
                      </a:r>
                      <a:r>
                        <a:rPr lang="en-US" altLang="ko-KR" sz="1200" i="1" spc="-1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i="1" spc="-1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대표자 명시</a:t>
                      </a:r>
                      <a:r>
                        <a:rPr lang="en-US" altLang="ko-KR" sz="1200" i="1" spc="-1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en-US" altLang="ko-KR" sz="12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소          속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altLang="ko-KR" sz="12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구 분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개인             □단체 </a:t>
                      </a:r>
                      <a:r>
                        <a:rPr kumimoji="0" lang="en-US" altLang="ko-KR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팀</a:t>
                      </a:r>
                      <a:r>
                        <a:rPr kumimoji="0" lang="en-US" altLang="ko-KR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)            </a:t>
                      </a: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법인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40323"/>
                  </a:ext>
                </a:extLst>
              </a:tr>
            </a:tbl>
          </a:graphicData>
        </a:graphic>
      </p:graphicFrame>
      <p:cxnSp>
        <p:nvCxnSpPr>
          <p:cNvPr id="9" name="직선 연결선 8"/>
          <p:cNvCxnSpPr/>
          <p:nvPr/>
        </p:nvCxnSpPr>
        <p:spPr>
          <a:xfrm>
            <a:off x="643350" y="957931"/>
            <a:ext cx="8762175" cy="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24237" y="1598058"/>
            <a:ext cx="52373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2022</a:t>
            </a:r>
          </a:p>
          <a:p>
            <a:r>
              <a:rPr lang="ko-KR" altLang="en-US" sz="4000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고양 </a:t>
            </a:r>
            <a:r>
              <a:rPr lang="ko-KR" altLang="en-US" sz="4000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혁신 창업 </a:t>
            </a:r>
            <a:r>
              <a:rPr lang="ko-KR" altLang="en-US" sz="4000" spc="-15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챌린지</a:t>
            </a:r>
            <a:r>
              <a:rPr lang="ko-KR" altLang="en-US" sz="4000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4000" spc="-15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4000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아이디어 공모전</a:t>
            </a:r>
            <a:endParaRPr lang="ko-KR" altLang="en-US" sz="4000" spc="-1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2090" y="518348"/>
            <a:ext cx="1043435" cy="367855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237" y="1598058"/>
            <a:ext cx="1271962" cy="200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27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3837EBA9-EFD6-46B8-A033-B0AD7D674E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059052"/>
              </p:ext>
            </p:extLst>
          </p:nvPr>
        </p:nvGraphicFramePr>
        <p:xfrm>
          <a:off x="415925" y="1204094"/>
          <a:ext cx="9217025" cy="5262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아이디어 소개</a:t>
                      </a:r>
                      <a:endParaRPr lang="ko-KR" altLang="en-US" sz="1400" b="1" kern="1200" spc="-200" baseline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kumimoji="0" lang="ko-KR" altLang="en-US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아이디어에 대한 </a:t>
                      </a:r>
                      <a:r>
                        <a:rPr kumimoji="0" lang="ko-KR" altLang="en-US" sz="1100" b="0" i="1" spc="-1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설명을</a:t>
                      </a:r>
                      <a:r>
                        <a:rPr kumimoji="0" lang="ko-KR" altLang="en-US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간결하게 기재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핵심 가치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아이디어의 핵심가치</a:t>
                      </a:r>
                      <a:r>
                        <a:rPr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기재</a:t>
                      </a:r>
                      <a:endParaRPr lang="en-US" altLang="ko-KR" sz="11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국내외 목표시장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주요 목표 시장 및 고객 등을 기재</a:t>
                      </a:r>
                      <a:endParaRPr lang="en-US" altLang="ko-KR" sz="11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기존 상품과의 차별성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기존 유사 상품과의 차별성 기재</a:t>
                      </a:r>
                      <a:endParaRPr kumimoji="0" lang="en-US" altLang="ko-KR" sz="11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향후 계획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100" i="1" spc="-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아이디어의 단계별 개발 계획</a:t>
                      </a:r>
                      <a:endParaRPr lang="ko-KR" altLang="en-US" sz="110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15925" y="332656"/>
            <a:ext cx="569387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01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965216" y="784273"/>
            <a:ext cx="1368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87305" y="378822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개요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932" y="395243"/>
            <a:ext cx="1500914" cy="37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66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15924" y="332656"/>
            <a:ext cx="562975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02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965215" y="784273"/>
            <a:ext cx="1800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87304" y="378822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상세설명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9" name="제목 9">
            <a:extLst>
              <a:ext uri="{FF2B5EF4-FFF2-40B4-BE49-F238E27FC236}">
                <a16:creationId xmlns:a16="http://schemas.microsoft.com/office/drawing/2014/main" id="{C7C26BB6-58CF-4240-A144-5B1B82258A00}"/>
              </a:ext>
            </a:extLst>
          </p:cNvPr>
          <p:cNvSpPr txBox="1">
            <a:spLocks/>
          </p:cNvSpPr>
          <p:nvPr/>
        </p:nvSpPr>
        <p:spPr>
          <a:xfrm>
            <a:off x="1243805" y="3365500"/>
            <a:ext cx="7561263" cy="135964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①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개발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동기</a:t>
            </a:r>
            <a:r>
              <a:rPr lang="en-US" altLang="ko-KR" sz="1400" b="1" i="1" spc="-100" dirty="0">
                <a:solidFill>
                  <a:schemeClr val="bg1">
                    <a:lumMod val="75000"/>
                  </a:schemeClr>
                </a:solidFill>
              </a:rPr>
              <a:t>(</a:t>
            </a:r>
            <a:r>
              <a:rPr lang="ko-KR" altLang="en-US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문제제기 및 배경</a:t>
            </a:r>
            <a:r>
              <a:rPr lang="en-US" altLang="ko-KR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en-US" altLang="ko-KR" sz="1400" b="1" i="1" spc="-100" dirty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②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아이디어 상세 설명</a:t>
            </a:r>
            <a:r>
              <a:rPr lang="en-US" altLang="ko-KR" sz="1400" b="1" i="1" spc="-100" dirty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ko-KR" altLang="en-US" sz="1400" b="1" i="1" spc="-100" dirty="0">
                <a:solidFill>
                  <a:schemeClr val="bg1">
                    <a:lumMod val="75000"/>
                  </a:schemeClr>
                </a:solidFill>
              </a:rPr>
              <a:t>특성</a:t>
            </a:r>
            <a:r>
              <a:rPr lang="en-US" altLang="ko-KR" sz="1400" b="1" i="1" spc="-100" dirty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ko-KR" altLang="en-US" sz="1400" b="1" i="1" spc="-100" dirty="0">
                <a:solidFill>
                  <a:schemeClr val="bg1">
                    <a:lumMod val="75000"/>
                  </a:schemeClr>
                </a:solidFill>
              </a:rPr>
              <a:t>핵심가치 등</a:t>
            </a:r>
            <a:r>
              <a:rPr lang="en-US" altLang="ko-KR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</a:p>
          <a:p>
            <a:pPr algn="ctr">
              <a:lnSpc>
                <a:spcPct val="150000"/>
              </a:lnSpc>
              <a:defRPr/>
            </a:pPr>
            <a:r>
              <a:rPr lang="en-US" altLang="ko-KR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③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기술적 설명</a:t>
            </a:r>
            <a:r>
              <a:rPr lang="en-US" altLang="ko-KR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ko-KR" altLang="en-US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기존 문제의 해결방법</a:t>
            </a:r>
            <a:r>
              <a:rPr lang="en-US" altLang="ko-KR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ko-KR" altLang="en-US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문제 접근법 </a:t>
            </a:r>
            <a:r>
              <a:rPr lang="ko-KR" altLang="en-US" sz="1400" b="1" i="1" spc="-100" dirty="0">
                <a:solidFill>
                  <a:schemeClr val="bg1">
                    <a:lumMod val="75000"/>
                  </a:schemeClr>
                </a:solidFill>
              </a:rPr>
              <a:t>등</a:t>
            </a:r>
            <a:r>
              <a:rPr lang="en-US" altLang="ko-KR" sz="1400" b="1" i="1" spc="-100" dirty="0">
                <a:solidFill>
                  <a:schemeClr val="bg1">
                    <a:lumMod val="75000"/>
                  </a:schemeClr>
                </a:solidFill>
              </a:rPr>
              <a:t>)</a:t>
            </a: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endParaRPr lang="en-US" altLang="ko-KR" sz="1400" b="1" i="1" spc="-1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endParaRPr lang="en-US" altLang="ko-KR" sz="1400" b="1" i="1" spc="-1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 algn="ctr" fontAlgn="auto">
              <a:lnSpc>
                <a:spcPct val="150000"/>
              </a:lnSpc>
              <a:spcAft>
                <a:spcPts val="0"/>
              </a:spcAft>
              <a:buFontTx/>
              <a:buAutoNum type="arabicParenR"/>
              <a:defRPr/>
            </a:pPr>
            <a:endParaRPr lang="ko-KR" altLang="en-US" sz="1800" b="1" i="1" spc="-1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6A121D9-13E6-447B-B006-853DF47A532D}"/>
              </a:ext>
            </a:extLst>
          </p:cNvPr>
          <p:cNvSpPr/>
          <p:nvPr/>
        </p:nvSpPr>
        <p:spPr>
          <a:xfrm>
            <a:off x="415924" y="1196975"/>
            <a:ext cx="9217025" cy="5256213"/>
          </a:xfrm>
          <a:prstGeom prst="rect">
            <a:avLst/>
          </a:prstGeom>
          <a:noFill/>
          <a:ln>
            <a:solidFill>
              <a:srgbClr val="2DAB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873146" y="395243"/>
            <a:ext cx="2868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spc="-150" dirty="0" smtClean="0"/>
              <a:t>가</a:t>
            </a:r>
            <a:r>
              <a:rPr lang="en-US" altLang="ko-KR" b="1" spc="-150" dirty="0" smtClean="0"/>
              <a:t>. </a:t>
            </a:r>
            <a:r>
              <a:rPr lang="ko-KR" altLang="en-US" b="1" spc="-150" dirty="0" smtClean="0"/>
              <a:t>아이디어 소개</a:t>
            </a:r>
            <a:r>
              <a:rPr lang="en-US" altLang="ko-KR" sz="1400" b="1" spc="-150" dirty="0"/>
              <a:t> </a:t>
            </a:r>
            <a:r>
              <a:rPr lang="en-US" altLang="ko-KR" sz="1400" b="1" spc="-150" dirty="0" smtClean="0"/>
              <a:t>– PPT3</a:t>
            </a:r>
            <a:r>
              <a:rPr lang="ko-KR" altLang="en-US" sz="1400" b="1" spc="-150" dirty="0" smtClean="0"/>
              <a:t>장 이내</a:t>
            </a:r>
            <a:endParaRPr lang="ko-KR" altLang="en-US" sz="1400" b="1" spc="-150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932" y="395243"/>
            <a:ext cx="1500914" cy="37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12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15925" y="332656"/>
            <a:ext cx="562975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02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965216" y="784273"/>
            <a:ext cx="1800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87305" y="378822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상세설명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33580DE-BA05-48C3-8272-523B6425C02F}"/>
              </a:ext>
            </a:extLst>
          </p:cNvPr>
          <p:cNvSpPr/>
          <p:nvPr/>
        </p:nvSpPr>
        <p:spPr>
          <a:xfrm>
            <a:off x="415925" y="1196975"/>
            <a:ext cx="9217025" cy="5256213"/>
          </a:xfrm>
          <a:prstGeom prst="rect">
            <a:avLst/>
          </a:prstGeom>
          <a:noFill/>
          <a:ln>
            <a:solidFill>
              <a:srgbClr val="2DAB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14" name="제목 9">
            <a:extLst>
              <a:ext uri="{FF2B5EF4-FFF2-40B4-BE49-F238E27FC236}">
                <a16:creationId xmlns:a16="http://schemas.microsoft.com/office/drawing/2014/main" id="{FCB6B029-18E6-4752-9D8B-0EBB86557022}"/>
              </a:ext>
            </a:extLst>
          </p:cNvPr>
          <p:cNvSpPr txBox="1">
            <a:spLocks/>
          </p:cNvSpPr>
          <p:nvPr/>
        </p:nvSpPr>
        <p:spPr>
          <a:xfrm>
            <a:off x="1172369" y="3365500"/>
            <a:ext cx="7561263" cy="143165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①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목표 고객 및 시장 분석</a:t>
            </a:r>
            <a:endParaRPr lang="en-US" altLang="ko-KR" sz="1800" b="1" i="1" spc="-100" dirty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②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유사 상품과의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차별성 및 경쟁력 확보 방안</a:t>
            </a:r>
            <a:endParaRPr lang="en-US" altLang="ko-KR" sz="1800" b="1" i="1" spc="-1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altLang="ko-KR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③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경쟁자 분석</a:t>
            </a:r>
            <a:endParaRPr lang="en-US" altLang="ko-KR" sz="1800" b="1" i="1" spc="-100" dirty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endParaRPr lang="en-US" altLang="ko-KR" sz="1800" b="1" i="1" spc="-1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endParaRPr lang="ko-KR" altLang="en-US" sz="1800" b="1" i="1" spc="-1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73147" y="395243"/>
            <a:ext cx="2085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나</a:t>
            </a:r>
            <a:r>
              <a:rPr lang="en-US" altLang="ko-KR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시장성</a:t>
            </a:r>
            <a:r>
              <a:rPr lang="en-US" altLang="ko-KR" b="1" spc="-150" dirty="0"/>
              <a:t> – </a:t>
            </a:r>
            <a:r>
              <a:rPr lang="en-US" altLang="ko-KR" sz="1400" b="1" dirty="0"/>
              <a:t>2</a:t>
            </a:r>
            <a:r>
              <a:rPr lang="ko-KR" altLang="en-US" sz="1400" b="1" dirty="0"/>
              <a:t>장 이내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932" y="395243"/>
            <a:ext cx="1500914" cy="37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45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15925" y="332656"/>
            <a:ext cx="562975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02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965216" y="784273"/>
            <a:ext cx="1800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87305" y="378822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상세설명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33580DE-BA05-48C3-8272-523B6425C02F}"/>
              </a:ext>
            </a:extLst>
          </p:cNvPr>
          <p:cNvSpPr/>
          <p:nvPr/>
        </p:nvSpPr>
        <p:spPr>
          <a:xfrm>
            <a:off x="415925" y="1196975"/>
            <a:ext cx="9217025" cy="5256213"/>
          </a:xfrm>
          <a:prstGeom prst="rect">
            <a:avLst/>
          </a:prstGeom>
          <a:noFill/>
          <a:ln>
            <a:solidFill>
              <a:srgbClr val="2DAB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14" name="제목 9">
            <a:extLst>
              <a:ext uri="{FF2B5EF4-FFF2-40B4-BE49-F238E27FC236}">
                <a16:creationId xmlns:a16="http://schemas.microsoft.com/office/drawing/2014/main" id="{FCB6B029-18E6-4752-9D8B-0EBB86557022}"/>
              </a:ext>
            </a:extLst>
          </p:cNvPr>
          <p:cNvSpPr txBox="1">
            <a:spLocks/>
          </p:cNvSpPr>
          <p:nvPr/>
        </p:nvSpPr>
        <p:spPr>
          <a:xfrm>
            <a:off x="1172369" y="3365500"/>
            <a:ext cx="7561263" cy="91916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①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사업모델 </a:t>
            </a:r>
            <a:r>
              <a:rPr lang="en-US" altLang="ko-KR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(Business Model)</a:t>
            </a: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②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단계적 사업 추진 전략</a:t>
            </a:r>
            <a:endParaRPr lang="ko-KR" altLang="en-US" sz="1800" b="1" i="1" spc="-1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73147" y="395243"/>
            <a:ext cx="2063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다</a:t>
            </a:r>
            <a:r>
              <a:rPr lang="en-US" altLang="ko-KR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사업성</a:t>
            </a:r>
            <a:r>
              <a:rPr lang="en-US" altLang="ko-KR" b="1" spc="-150" dirty="0"/>
              <a:t> - </a:t>
            </a:r>
            <a:r>
              <a:rPr lang="en-US" altLang="ko-KR" sz="1400" b="1" dirty="0"/>
              <a:t>2</a:t>
            </a:r>
            <a:r>
              <a:rPr lang="ko-KR" altLang="en-US" sz="1400" b="1" dirty="0"/>
              <a:t>장 이내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932" y="395243"/>
            <a:ext cx="1500914" cy="37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17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15925" y="332656"/>
            <a:ext cx="562975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02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965216" y="784273"/>
            <a:ext cx="1800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87305" y="378822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상세설명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9" name="제목 9">
            <a:extLst>
              <a:ext uri="{FF2B5EF4-FFF2-40B4-BE49-F238E27FC236}">
                <a16:creationId xmlns:a16="http://schemas.microsoft.com/office/drawing/2014/main" id="{83DC51F2-67CD-449F-BF6C-98B81F26F135}"/>
              </a:ext>
            </a:extLst>
          </p:cNvPr>
          <p:cNvSpPr txBox="1">
            <a:spLocks/>
          </p:cNvSpPr>
          <p:nvPr/>
        </p:nvSpPr>
        <p:spPr>
          <a:xfrm>
            <a:off x="1172369" y="3365500"/>
            <a:ext cx="7561263" cy="91916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①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응모자</a:t>
            </a: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(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구성원</a:t>
            </a: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)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소개</a:t>
            </a:r>
            <a:endParaRPr lang="en-US" altLang="ko-KR" sz="1800" b="1" i="1" spc="-100" dirty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②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아이디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어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관련 보유 경험 또는 경력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4C0F4C6-702B-412C-9FB3-C71A8F672B9C}"/>
              </a:ext>
            </a:extLst>
          </p:cNvPr>
          <p:cNvSpPr/>
          <p:nvPr/>
        </p:nvSpPr>
        <p:spPr>
          <a:xfrm>
            <a:off x="415925" y="1196975"/>
            <a:ext cx="9217025" cy="5256213"/>
          </a:xfrm>
          <a:prstGeom prst="rect">
            <a:avLst/>
          </a:prstGeom>
          <a:noFill/>
          <a:ln>
            <a:solidFill>
              <a:srgbClr val="2DAB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873147" y="395243"/>
            <a:ext cx="2550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라</a:t>
            </a:r>
            <a:r>
              <a:rPr lang="en-US" altLang="ko-KR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구성원</a:t>
            </a:r>
            <a:r>
              <a:rPr lang="en-US" altLang="ko-KR" b="1" spc="-150" dirty="0"/>
              <a:t> - </a:t>
            </a:r>
            <a:r>
              <a:rPr lang="en-US" altLang="ko-KR" sz="1400" b="1" dirty="0"/>
              <a:t>1</a:t>
            </a:r>
            <a:r>
              <a:rPr lang="ko-KR" altLang="en-US" sz="1400" b="1" dirty="0"/>
              <a:t>장 이내</a:t>
            </a:r>
            <a:r>
              <a:rPr lang="en-US" altLang="ko-KR" sz="1400" b="1" dirty="0"/>
              <a:t>(</a:t>
            </a:r>
            <a:r>
              <a:rPr lang="ko-KR" altLang="en-US" sz="1400" b="1" dirty="0"/>
              <a:t>선택</a:t>
            </a:r>
            <a:r>
              <a:rPr lang="en-US" altLang="ko-KR" sz="1400" b="1" dirty="0"/>
              <a:t>)</a:t>
            </a:r>
            <a:endParaRPr lang="ko-KR" altLang="en-US" sz="1400" b="1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932" y="395243"/>
            <a:ext cx="1500914" cy="37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7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236</Words>
  <Application>Microsoft Office PowerPoint</Application>
  <PresentationFormat>사용자 지정</PresentationFormat>
  <Paragraphs>45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wips</dc:creator>
  <cp:lastModifiedBy>User</cp:lastModifiedBy>
  <cp:revision>13</cp:revision>
  <dcterms:created xsi:type="dcterms:W3CDTF">2019-08-19T06:18:35Z</dcterms:created>
  <dcterms:modified xsi:type="dcterms:W3CDTF">2022-06-03T08:19:32Z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Fasoo_Trace_ID" pid="2">
    <vt:lpwstr>eyJub2RlMSI6eyJkc2QiOiIwMTAwMDAwMDAwMDAyMjE0IiwibG9nVGltZSI6IjIwMjItMDYtMDNUMDg6MTU6NTdaIiwicElEIjoxLCJ0cmFjZUlkIjoiNzI5NjRCQkJCNjAyNDRCNzlEMTIyMDJDQzdCRENERkYiLCJ1c2VyQ29kZSI6IjIwMjIwMDIifSwibm9kZTIiOnsiZHNkIjoiMDEwMDAwMDAwMDAwMjIxNCIsImxvZ1RpbWUiOiIyMDIyLTA2LTAzVDA4OjE1OjU3WiIsInBJRCI6MSwidHJhY2VJZCI6IjcyOTY0QkJCQjYwMjQ0Qjc5RDEyMjAyQ0M3QkRDREZGIiwidXNlckNvZGUiOiIyMDIyMDAyIn0sIm5vZGUzIjp7ImRzZCI6IjAxMDAwMDAwMDAwMDIyMTQiLCJsb2dUaW1lIjoiMjAyMi0wNi0wM1QwODoxNTo1N1oiLCJwSUQiOjEsInRyYWNlSWQiOiI3Mjk2NEJCQkI2MDI0NEI3OUQxMjIwMkNDN0JEQ0RGRiIsInVzZXJDb2RlIjoiMjAyMjAwMiJ9LCJub2RlNCI6eyJkc2QiOiIwMTAwMDAwMDAwMDAyMjE0IiwibG9nVGltZSI6IjIwMjItMDYtMDNUMDg6MTk6MzFaIiwicElEIjoxLCJ0cmFjZUlkIjoiMUY5MjRGNjdFQTRGNEMwRjhEM0IzRTg3RTAwMEI0OTYiLCJ1c2VyQ29kZSI6IjIwMjIwNDAifSwibm9kZTUiOnsiZHNkIjoiMDAwMDAwMDAwMDAwMDAwMCIsImxvZ1RpbWUiOiIyMDIyLTA2LTE3VDA1OjUyOjQzWiIsInBJRCI6MjA0OCwidHJhY2VJZCI6IjM1NDQ4MTk1NzVDQjQ2RUI4RDI3RjE4RDM4MTJFNTczIiwidXNlckNvZGUiOiIyMDIyMDQwIn0sIm5vZGVDb3VudCI6M30=</vt:lpwstr>
  </property>
</Properties>
</file>