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ko-Kore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72"/>
    <p:restoredTop sz="94694"/>
  </p:normalViewPr>
  <p:slideViewPr>
    <p:cSldViewPr snapToGrid="0" snapToObjects="1" showGuides="1">
      <p:cViewPr varScale="1">
        <p:scale>
          <a:sx n="79" d="100"/>
          <a:sy n="79" d="100"/>
        </p:scale>
        <p:origin x="674" y="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577CBF-77E6-7D43-B3BD-2314E12E46FD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42C22-0AB8-CF41-BD17-EB997A0944CD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461212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542C22-0AB8-CF41-BD17-EB997A0944CD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1647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F2B86F-F078-EB24-A151-4CFC16EA1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2ACAA4D-FE7A-1E9D-61C7-378EA3F58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  <a:endParaRPr kumimoji="1" lang="ko-Kore-KR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71C9836-3E3A-B3F0-CD74-9C7A433ED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394161-8972-7F22-7561-30D7BD12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213D79B-EBAB-9280-D07B-6AF7E0AC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72421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5CC829-8F91-8D6C-479B-D6967CF81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5615117-FE3E-A457-7345-41E8F43559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671C75-B485-A27C-78BE-6FE6EA90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A114ED-8FF7-F0D6-D68C-3E5ADAAFC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DFF7206-3FCF-420C-74F7-CD2724C23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55130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88617F-F377-6DE2-BC1F-399B35DFB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FA3FD84-D03E-5955-85D7-D9CF7D0AB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40A082-3AB5-08F9-03B2-D7C4021C8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7DE680-57B8-4E2C-ABC6-018EF04A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FADDB7-7A27-6816-ADB1-E790F5278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9214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DEAA0C-823E-7532-C570-C7172081D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6B9BF63-C069-1C81-AC57-895D2BFFA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90306F-D627-8FAE-7DAC-522E170C3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FB818F-9893-68A5-E818-5E63E9F3F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F188A91-5156-289E-8ACA-164DCF74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62213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27C770-C53E-2CFD-35B3-735D300B4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FF4832-BE17-B2A2-35EF-C934895B4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BE94CF-7C3A-A79A-BA1D-61E8B47A2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C2D36FF-9570-8856-5D7A-1603AB760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16F4A1-9302-5F15-4841-E4D2C00D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472119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265B5C-B365-A54F-6AAE-B1ADAFDBB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8510E1-7999-8BA1-3C92-3B3F1D5A8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A12E7A2-984F-1D94-5A56-2EA5B4BAD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C24E572-D431-038D-3151-14C4DA974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565F3B0-470C-6371-C4BA-D74B6F026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D530218-D3B2-AE23-B37D-80F4493AB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86286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65AE7D-B4FD-1CC3-3317-1B2D6BE04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3F6075-7A0E-8932-3077-949945386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E3BD7BD-1EF5-F086-1DCF-E01159DD1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F308CAD-FB64-B15B-4DC6-032D803ED8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72D739D-3EB2-D968-7D14-8D723743DC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6831400-5D99-46C5-A81C-EC1225AFB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B67ED59-94D1-980A-563B-3C981D170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2217B0D-6BEA-D651-7A0D-E80F3920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56429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B616D2-A7F4-7F4F-C563-21E16B76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5C61E8F-38C0-CFE9-CC32-0898FCA1E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E03771E-9DC4-DF15-F398-D7955287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BE4B23E-6F7D-3D20-1EFD-743F2EEE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92325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7BF5023-FE83-7281-BBB6-734FEE16A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B2DEE7F-AA7A-0A78-8523-6A10E131C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5A57EB4-E536-D48A-482A-D9BF02F42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3054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70BA26-1CD1-9E8A-0136-73B8A4F8D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259C73-5493-032A-FD21-2DEFBCED6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B22BFE0-6811-2903-19BB-C611B2324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94D8C12-E757-AE04-A2BB-BA6158D0A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AAD1E05-B10E-503D-D8CC-7033CEC1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8C45A7B-C5B5-69B7-8E66-3926F6022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284506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A5D84A-AFAE-D372-5AF3-ED2562F90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8F223D2-958C-48DB-F784-F375D9856B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ore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66DE0A2-FA65-2F71-4C2E-DCF1EA6683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5562823-FAB2-9702-143C-2A832AB9D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717FD92-C7D8-3CC4-3670-ACE70911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ore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6948C10-96B4-A6D2-694E-376942D5B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60026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443685-BEC0-0836-1F0B-290A02985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  <a:endParaRPr kumimoji="1" lang="ko-Kore-KR" alt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45EA7D9-84D2-D8F7-D244-95DB75F9C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5FAEFF-9F24-DB6C-174C-DCB4A1EFF9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20190-A217-9F48-8C9A-4A849E9F2CD7}" type="datetimeFigureOut">
              <a:rPr kumimoji="1" lang="ko-Kore-KR" altLang="en-US" smtClean="0"/>
              <a:t>07/26/2022</a:t>
            </a:fld>
            <a:endParaRPr kumimoji="1" lang="ko-Kore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9ABEC7-4674-0C73-272B-DC8E7F5AD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ore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1FABB80-D4AC-4E87-1C97-24654DCDC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8D025-A168-054F-9371-7AD3668FC7A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630011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ore-K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k-startup.go.kr/common/knProject/application/ac/coCheckPop.d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84465ED-4B3D-9ADB-FFCD-AAB6E0633D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229" y="816429"/>
            <a:ext cx="11473542" cy="2018620"/>
          </a:xfrm>
        </p:spPr>
        <p:txBody>
          <a:bodyPr>
            <a:noAutofit/>
          </a:bodyPr>
          <a:lstStyle/>
          <a:p>
            <a:r>
              <a:rPr kumimoji="1" lang="ko-KR" altLang="en-US" sz="4800" b="1" dirty="0"/>
              <a:t>고양 </a:t>
            </a:r>
            <a:r>
              <a:rPr kumimoji="1" lang="en-US" altLang="ko-KR" sz="4800" b="1" dirty="0"/>
              <a:t>1</a:t>
            </a:r>
            <a:r>
              <a:rPr kumimoji="1" lang="ko-KR" altLang="en-US" sz="4800" b="1" dirty="0"/>
              <a:t>인 창조기업 지원센터</a:t>
            </a:r>
            <a:br>
              <a:rPr kumimoji="1" lang="en-US" altLang="ko-Kore-KR" sz="4800" b="1" dirty="0"/>
            </a:br>
            <a:r>
              <a:rPr kumimoji="1" lang="en-US" altLang="ko-Kore-KR" sz="4800" b="1" dirty="0"/>
              <a:t>2</a:t>
            </a:r>
            <a:r>
              <a:rPr kumimoji="1" lang="en-US" altLang="ko-KR" sz="4800" b="1" dirty="0"/>
              <a:t>022</a:t>
            </a:r>
            <a:r>
              <a:rPr kumimoji="1" lang="ko-KR" altLang="en-US" sz="4800" b="1" dirty="0"/>
              <a:t> </a:t>
            </a:r>
            <a:r>
              <a:rPr kumimoji="1" lang="en-US" altLang="ko-KR" sz="4800" b="1" dirty="0"/>
              <a:t>1</a:t>
            </a:r>
            <a:r>
              <a:rPr kumimoji="1" lang="ko-KR" altLang="en-US" sz="4800" b="1" dirty="0"/>
              <a:t>인 미디어 기업 스케일업 프로그램 신청서</a:t>
            </a:r>
            <a:endParaRPr kumimoji="1" lang="ko-Kore-KR" altLang="en-US" sz="4800" b="1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9EF6B75-4BD4-9033-9301-75628A004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7008"/>
            <a:ext cx="9144000" cy="2835049"/>
          </a:xfrm>
        </p:spPr>
        <p:txBody>
          <a:bodyPr>
            <a:normAutofit fontScale="85000" lnSpcReduction="20000"/>
          </a:bodyPr>
          <a:lstStyle/>
          <a:p>
            <a:r>
              <a:rPr kumimoji="1" lang="ko-KR" altLang="en-US" dirty="0"/>
              <a:t>본 지원 신청서의 내용은 모두 사실임을 확인하며</a:t>
            </a:r>
            <a:r>
              <a:rPr kumimoji="1" lang="en-US" altLang="ko-KR" dirty="0"/>
              <a:t>,</a:t>
            </a:r>
          </a:p>
          <a:p>
            <a:r>
              <a:rPr kumimoji="1" lang="en-US" altLang="ko-KR" dirty="0"/>
              <a:t>2022</a:t>
            </a:r>
            <a:r>
              <a:rPr kumimoji="1" lang="ko-KR" altLang="en-US" dirty="0"/>
              <a:t> </a:t>
            </a:r>
            <a:r>
              <a:rPr kumimoji="1" lang="en-US" altLang="ko-KR" dirty="0"/>
              <a:t>1</a:t>
            </a:r>
            <a:r>
              <a:rPr kumimoji="1" lang="ko-KR" altLang="en-US" dirty="0"/>
              <a:t>인 미디어 기업 스케일업 프로그램에 신청합니다</a:t>
            </a:r>
            <a:r>
              <a:rPr kumimoji="1" lang="en-US" altLang="ko-KR" dirty="0"/>
              <a:t>.</a:t>
            </a:r>
            <a:endParaRPr kumimoji="1" lang="en-US" altLang="ko-Kore-KR" dirty="0"/>
          </a:p>
          <a:p>
            <a:endParaRPr kumimoji="1" lang="en-US" altLang="ko-Kore-KR" dirty="0"/>
          </a:p>
          <a:p>
            <a:r>
              <a:rPr kumimoji="1" lang="ko-Kore-KR" altLang="en-US" dirty="0">
                <a:solidFill>
                  <a:srgbClr val="0042F4"/>
                </a:solidFill>
              </a:rPr>
              <a:t>제출일</a:t>
            </a:r>
            <a:r>
              <a:rPr kumimoji="1" lang="ko-KR" altLang="en-US" dirty="0">
                <a:solidFill>
                  <a:srgbClr val="0042F4"/>
                </a:solidFill>
              </a:rPr>
              <a:t> </a:t>
            </a:r>
            <a:r>
              <a:rPr kumimoji="1" lang="en-US" altLang="ko-KR" dirty="0">
                <a:solidFill>
                  <a:srgbClr val="0042F4"/>
                </a:solidFill>
              </a:rPr>
              <a:t>:</a:t>
            </a:r>
            <a:r>
              <a:rPr kumimoji="1" lang="ko-KR" altLang="en-US" dirty="0">
                <a:solidFill>
                  <a:srgbClr val="0042F4"/>
                </a:solidFill>
              </a:rPr>
              <a:t> </a:t>
            </a:r>
            <a:r>
              <a:rPr kumimoji="1" lang="en-US" altLang="ko-KR" dirty="0">
                <a:solidFill>
                  <a:srgbClr val="0042F4"/>
                </a:solidFill>
              </a:rPr>
              <a:t>00</a:t>
            </a:r>
            <a:r>
              <a:rPr kumimoji="1" lang="ko-KR" altLang="en-US" dirty="0">
                <a:solidFill>
                  <a:srgbClr val="0042F4"/>
                </a:solidFill>
              </a:rPr>
              <a:t>년 </a:t>
            </a:r>
            <a:r>
              <a:rPr kumimoji="1" lang="en-US" altLang="ko-KR" dirty="0">
                <a:solidFill>
                  <a:srgbClr val="0042F4"/>
                </a:solidFill>
              </a:rPr>
              <a:t>00</a:t>
            </a:r>
            <a:r>
              <a:rPr kumimoji="1" lang="ko-KR" altLang="en-US" dirty="0">
                <a:solidFill>
                  <a:srgbClr val="0042F4"/>
                </a:solidFill>
              </a:rPr>
              <a:t>월 </a:t>
            </a:r>
            <a:r>
              <a:rPr kumimoji="1" lang="en-US" altLang="ko-KR" dirty="0">
                <a:solidFill>
                  <a:srgbClr val="0042F4"/>
                </a:solidFill>
              </a:rPr>
              <a:t>00</a:t>
            </a:r>
            <a:r>
              <a:rPr kumimoji="1" lang="ko-KR" altLang="en-US" dirty="0">
                <a:solidFill>
                  <a:srgbClr val="0042F4"/>
                </a:solidFill>
              </a:rPr>
              <a:t>일</a:t>
            </a:r>
            <a:endParaRPr kumimoji="1" lang="en-US" altLang="ko-KR" dirty="0">
              <a:solidFill>
                <a:srgbClr val="0042F4"/>
              </a:solidFill>
            </a:endParaRPr>
          </a:p>
          <a:p>
            <a:r>
              <a:rPr kumimoji="1" lang="ko-KR" altLang="en-US" dirty="0">
                <a:solidFill>
                  <a:srgbClr val="0042F4"/>
                </a:solidFill>
              </a:rPr>
              <a:t>신청자명 </a:t>
            </a:r>
            <a:r>
              <a:rPr kumimoji="1" lang="en-US" altLang="ko-KR" dirty="0">
                <a:solidFill>
                  <a:srgbClr val="0042F4"/>
                </a:solidFill>
              </a:rPr>
              <a:t>:</a:t>
            </a:r>
            <a:r>
              <a:rPr kumimoji="1" lang="ko-KR" altLang="en-US" dirty="0">
                <a:solidFill>
                  <a:srgbClr val="0042F4"/>
                </a:solidFill>
              </a:rPr>
              <a:t>         </a:t>
            </a:r>
            <a:r>
              <a:rPr kumimoji="1" lang="en-US" altLang="ko-KR" dirty="0">
                <a:solidFill>
                  <a:srgbClr val="0042F4"/>
                </a:solidFill>
              </a:rPr>
              <a:t>(</a:t>
            </a:r>
            <a:r>
              <a:rPr kumimoji="1" lang="ko-KR" altLang="en-US" dirty="0">
                <a:solidFill>
                  <a:srgbClr val="0042F4"/>
                </a:solidFill>
              </a:rPr>
              <a:t>인</a:t>
            </a:r>
            <a:r>
              <a:rPr kumimoji="1" lang="en-US" altLang="ko-KR" dirty="0">
                <a:solidFill>
                  <a:srgbClr val="0042F4"/>
                </a:solidFill>
              </a:rPr>
              <a:t>)</a:t>
            </a:r>
          </a:p>
          <a:p>
            <a:r>
              <a:rPr kumimoji="1" lang="ko-KR" altLang="en-US" dirty="0">
                <a:solidFill>
                  <a:srgbClr val="0042F4"/>
                </a:solidFill>
              </a:rPr>
              <a:t>아이템명 </a:t>
            </a:r>
            <a:r>
              <a:rPr kumimoji="1" lang="en-US" altLang="ko-KR" dirty="0">
                <a:solidFill>
                  <a:srgbClr val="0042F4"/>
                </a:solidFill>
              </a:rPr>
              <a:t>:</a:t>
            </a:r>
            <a:endParaRPr kumimoji="1" lang="en-US" altLang="ko-Kore-KR" dirty="0">
              <a:solidFill>
                <a:srgbClr val="0042F4"/>
              </a:solidFill>
            </a:endParaRPr>
          </a:p>
          <a:p>
            <a:endParaRPr kumimoji="1" lang="en-US" altLang="ko-Kore-KR" dirty="0">
              <a:solidFill>
                <a:srgbClr val="0042F4"/>
              </a:solidFill>
            </a:endParaRPr>
          </a:p>
          <a:p>
            <a:r>
              <a:rPr kumimoji="1" lang="ko-KR" altLang="en-US" sz="3300" b="1" dirty="0"/>
              <a:t>고양 </a:t>
            </a:r>
            <a:r>
              <a:rPr kumimoji="1" lang="en-US" altLang="ko-KR" sz="3300" b="1" dirty="0"/>
              <a:t>1</a:t>
            </a:r>
            <a:r>
              <a:rPr kumimoji="1" lang="ko-KR" altLang="en-US" sz="3300" b="1" dirty="0"/>
              <a:t>인 창조기업 지원센터 귀중</a:t>
            </a:r>
            <a:endParaRPr kumimoji="1" lang="en-US" altLang="ko-Kore-KR" sz="3300" b="1" dirty="0"/>
          </a:p>
          <a:p>
            <a:endParaRPr kumimoji="1" lang="ko-Kore-KR" altLang="en-US" dirty="0">
              <a:solidFill>
                <a:srgbClr val="004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29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en-US" altLang="ko-KR" sz="2400" dirty="0"/>
              <a:t>2022</a:t>
            </a:r>
            <a:r>
              <a:rPr kumimoji="1" lang="ko-KR" altLang="en-US" sz="2400" dirty="0"/>
              <a:t> </a:t>
            </a:r>
            <a:r>
              <a:rPr kumimoji="1" lang="en-US" altLang="ko-KR" sz="2400" dirty="0"/>
              <a:t>1</a:t>
            </a:r>
            <a:r>
              <a:rPr kumimoji="1" lang="ko-KR" altLang="en-US" sz="2400" dirty="0"/>
              <a:t>인 미디어 기업 스케일업 프로그램 신청서</a:t>
            </a:r>
            <a:endParaRPr kumimoji="1" lang="ko-Kore-KR" altLang="en-US" sz="2400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4976EC5B-7C08-1944-9505-6B1A471F2D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529249"/>
              </p:ext>
            </p:extLst>
          </p:nvPr>
        </p:nvGraphicFramePr>
        <p:xfrm>
          <a:off x="511629" y="1232806"/>
          <a:ext cx="11288484" cy="49145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096612302"/>
                    </a:ext>
                  </a:extLst>
                </a:gridCol>
                <a:gridCol w="1371599">
                  <a:extLst>
                    <a:ext uri="{9D8B030D-6E8A-4147-A177-3AD203B41FA5}">
                      <a16:colId xmlns:a16="http://schemas.microsoft.com/office/drawing/2014/main" val="3201550011"/>
                    </a:ext>
                  </a:extLst>
                </a:gridCol>
                <a:gridCol w="2710542">
                  <a:extLst>
                    <a:ext uri="{9D8B030D-6E8A-4147-A177-3AD203B41FA5}">
                      <a16:colId xmlns:a16="http://schemas.microsoft.com/office/drawing/2014/main" val="531786624"/>
                    </a:ext>
                  </a:extLst>
                </a:gridCol>
                <a:gridCol w="1469572">
                  <a:extLst>
                    <a:ext uri="{9D8B030D-6E8A-4147-A177-3AD203B41FA5}">
                      <a16:colId xmlns:a16="http://schemas.microsoft.com/office/drawing/2014/main" val="71159572"/>
                    </a:ext>
                  </a:extLst>
                </a:gridCol>
                <a:gridCol w="3984171">
                  <a:extLst>
                    <a:ext uri="{9D8B030D-6E8A-4147-A177-3AD203B41FA5}">
                      <a16:colId xmlns:a16="http://schemas.microsoft.com/office/drawing/2014/main" val="756666952"/>
                    </a:ext>
                  </a:extLst>
                </a:gridCol>
              </a:tblGrid>
              <a:tr h="527815"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사업자명</a:t>
                      </a:r>
                      <a:endParaRPr lang="en-US" altLang="ko-Kore-KR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해당 없을 경우 공란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사업장</a:t>
                      </a:r>
                      <a:r>
                        <a:rPr lang="ko-KR" altLang="en-US" sz="1400" b="1" dirty="0"/>
                        <a:t> 주소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i="1" dirty="0">
                          <a:solidFill>
                            <a:srgbClr val="0042F4"/>
                          </a:solidFill>
                        </a:rPr>
                        <a:t>해당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없을 경우 공란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603603"/>
                  </a:ext>
                </a:extLst>
              </a:tr>
              <a:tr h="527815"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사업자</a:t>
                      </a:r>
                      <a:r>
                        <a:rPr lang="ko-KR" altLang="en-US" sz="1400" b="1" dirty="0"/>
                        <a:t> 등록번호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ko-Kore-KR" altLang="en-US" sz="1400" i="1" dirty="0">
                          <a:solidFill>
                            <a:srgbClr val="0042F4"/>
                          </a:solidFill>
                        </a:rPr>
                        <a:t>해당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없을 경우 공란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사업자</a:t>
                      </a:r>
                      <a:r>
                        <a:rPr lang="ko-KR" altLang="en-US" sz="1400" b="1" dirty="0"/>
                        <a:t> 등록일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375054"/>
                  </a:ext>
                </a:extLst>
              </a:tr>
              <a:tr h="527815">
                <a:tc>
                  <a:txBody>
                    <a:bodyPr/>
                    <a:lstStyle/>
                    <a:p>
                      <a:r>
                        <a:rPr lang="ko-KR" altLang="en-US" sz="1400" b="1" dirty="0"/>
                        <a:t>사업자 구분</a:t>
                      </a:r>
                      <a:endParaRPr lang="en-US" altLang="ko-KR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ko-Kore-KR" altLang="en-US" sz="1400" dirty="0"/>
                        <a:t>☐</a:t>
                      </a:r>
                      <a:r>
                        <a:rPr lang="ko-KR" altLang="en-US" sz="1400" dirty="0"/>
                        <a:t> 예비창업자  </a:t>
                      </a:r>
                      <a:r>
                        <a:rPr lang="en-US" altLang="ko-KR" sz="1400" dirty="0"/>
                        <a:t> </a:t>
                      </a:r>
                      <a:r>
                        <a:rPr lang="ko-KR" altLang="en-US" sz="1400" dirty="0"/>
                        <a:t> </a:t>
                      </a:r>
                      <a:r>
                        <a:rPr lang="en-US" altLang="ko-KR" sz="1400" dirty="0"/>
                        <a:t> </a:t>
                      </a:r>
                      <a:r>
                        <a:rPr lang="ko-Kore-KR" altLang="en-US" sz="1400" dirty="0"/>
                        <a:t>☐</a:t>
                      </a:r>
                      <a:r>
                        <a:rPr lang="ko-KR" altLang="en-US" sz="1400" dirty="0"/>
                        <a:t> 개인사업자    </a:t>
                      </a:r>
                      <a:r>
                        <a:rPr lang="ko-Kore-KR" altLang="en-US" sz="1400" dirty="0"/>
                        <a:t>☐</a:t>
                      </a:r>
                      <a:r>
                        <a:rPr lang="ko-KR" altLang="en-US" sz="1400" dirty="0"/>
                        <a:t> 법인사업자</a:t>
                      </a:r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986327"/>
                  </a:ext>
                </a:extLst>
              </a:tr>
              <a:tr h="529673">
                <a:tc rowSpan="3">
                  <a:txBody>
                    <a:bodyPr/>
                    <a:lstStyle/>
                    <a:p>
                      <a:r>
                        <a:rPr lang="ko-Kore-KR" altLang="en-US" sz="1400" b="1" dirty="0"/>
                        <a:t>대표자</a:t>
                      </a:r>
                      <a:r>
                        <a:rPr lang="ko-KR" altLang="en-US" sz="1400" b="1" dirty="0"/>
                        <a:t> 인적사항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성명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주민등록상</a:t>
                      </a:r>
                      <a:r>
                        <a:rPr lang="ko-KR" altLang="en-US" sz="1400" b="1" dirty="0"/>
                        <a:t> </a:t>
                      </a:r>
                      <a:r>
                        <a:rPr lang="ko-Kore-KR" altLang="en-US" sz="1400" b="1" dirty="0"/>
                        <a:t>주소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417625"/>
                  </a:ext>
                </a:extLst>
              </a:tr>
              <a:tr h="527815">
                <a:tc vMerge="1">
                  <a:txBody>
                    <a:bodyPr/>
                    <a:lstStyle/>
                    <a:p>
                      <a:endParaRPr lang="ko-Kore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ore-KR" sz="1400" b="1" dirty="0"/>
                        <a:t>E-mail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성별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385114"/>
                  </a:ext>
                </a:extLst>
              </a:tr>
              <a:tr h="527815">
                <a:tc vMerge="1">
                  <a:txBody>
                    <a:bodyPr/>
                    <a:lstStyle/>
                    <a:p>
                      <a:endParaRPr lang="ko-Kore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ore-KR" sz="1400" b="1" dirty="0"/>
                        <a:t>Mobile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생년월일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527504"/>
                  </a:ext>
                </a:extLst>
              </a:tr>
              <a:tr h="436444">
                <a:tc rowSpan="4">
                  <a:txBody>
                    <a:bodyPr/>
                    <a:lstStyle/>
                    <a:p>
                      <a:r>
                        <a:rPr lang="ko-Kore-KR" altLang="en-US" sz="1400" b="1" dirty="0"/>
                        <a:t>대표자</a:t>
                      </a:r>
                      <a:endParaRPr lang="en-US" altLang="ko-Kore-KR" sz="1400" b="1" dirty="0"/>
                    </a:p>
                    <a:p>
                      <a:r>
                        <a:rPr lang="ko-KR" altLang="en-US" sz="1400" b="1" dirty="0"/>
                        <a:t>이력사항</a:t>
                      </a:r>
                      <a:endParaRPr lang="en-US" altLang="ko-KR" sz="1400" b="1" dirty="0"/>
                    </a:p>
                    <a:p>
                      <a:r>
                        <a:rPr lang="en-US" altLang="ko-KR" sz="1400" b="1" dirty="0"/>
                        <a:t>(</a:t>
                      </a:r>
                      <a:r>
                        <a:rPr lang="ko-KR" altLang="en-US" sz="1400" b="1" dirty="0"/>
                        <a:t>경력</a:t>
                      </a:r>
                      <a:r>
                        <a:rPr lang="en-US" altLang="ko-KR" sz="1400" b="1" dirty="0"/>
                        <a:t>,</a:t>
                      </a:r>
                      <a:r>
                        <a:rPr lang="ko-KR" altLang="en-US" sz="1400" b="1" dirty="0"/>
                        <a:t> 수상 내역 등</a:t>
                      </a:r>
                      <a:r>
                        <a:rPr lang="en-US" altLang="ko-KR" sz="1400" b="1" dirty="0"/>
                        <a:t>)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103071"/>
                  </a:ext>
                </a:extLst>
              </a:tr>
              <a:tr h="436444">
                <a:tc v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48399189"/>
                  </a:ext>
                </a:extLst>
              </a:tr>
              <a:tr h="436444">
                <a:tc v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8733750"/>
                  </a:ext>
                </a:extLst>
              </a:tr>
              <a:tr h="436444">
                <a:tc v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5164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952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ko-KR" altLang="en-US" sz="2400" dirty="0"/>
              <a:t>아이템 개요 </a:t>
            </a:r>
            <a:endParaRPr kumimoji="1" lang="ko-Kore-KR" altLang="en-US" sz="2400" dirty="0"/>
          </a:p>
        </p:txBody>
      </p:sp>
      <p:graphicFrame>
        <p:nvGraphicFramePr>
          <p:cNvPr id="4" name="표 4">
            <a:extLst>
              <a:ext uri="{FF2B5EF4-FFF2-40B4-BE49-F238E27FC236}">
                <a16:creationId xmlns:a16="http://schemas.microsoft.com/office/drawing/2014/main" id="{4976EC5B-7C08-1944-9505-6B1A471F2D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001213"/>
              </p:ext>
            </p:extLst>
          </p:nvPr>
        </p:nvGraphicFramePr>
        <p:xfrm>
          <a:off x="511629" y="1232806"/>
          <a:ext cx="11288486" cy="5309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0966123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01550011"/>
                    </a:ext>
                  </a:extLst>
                </a:gridCol>
                <a:gridCol w="1251857">
                  <a:extLst>
                    <a:ext uri="{9D8B030D-6E8A-4147-A177-3AD203B41FA5}">
                      <a16:colId xmlns:a16="http://schemas.microsoft.com/office/drawing/2014/main" val="2640507293"/>
                    </a:ext>
                  </a:extLst>
                </a:gridCol>
                <a:gridCol w="2830286">
                  <a:extLst>
                    <a:ext uri="{9D8B030D-6E8A-4147-A177-3AD203B41FA5}">
                      <a16:colId xmlns:a16="http://schemas.microsoft.com/office/drawing/2014/main" val="3788862632"/>
                    </a:ext>
                  </a:extLst>
                </a:gridCol>
                <a:gridCol w="435428">
                  <a:extLst>
                    <a:ext uri="{9D8B030D-6E8A-4147-A177-3AD203B41FA5}">
                      <a16:colId xmlns:a16="http://schemas.microsoft.com/office/drawing/2014/main" val="71159572"/>
                    </a:ext>
                  </a:extLst>
                </a:gridCol>
                <a:gridCol w="2425338">
                  <a:extLst>
                    <a:ext uri="{9D8B030D-6E8A-4147-A177-3AD203B41FA5}">
                      <a16:colId xmlns:a16="http://schemas.microsoft.com/office/drawing/2014/main" val="625995774"/>
                    </a:ext>
                  </a:extLst>
                </a:gridCol>
                <a:gridCol w="1907177">
                  <a:extLst>
                    <a:ext uri="{9D8B030D-6E8A-4147-A177-3AD203B41FA5}">
                      <a16:colId xmlns:a16="http://schemas.microsoft.com/office/drawing/2014/main" val="2044929388"/>
                    </a:ext>
                  </a:extLst>
                </a:gridCol>
              </a:tblGrid>
              <a:tr h="487229"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아이템</a:t>
                      </a:r>
                      <a:r>
                        <a:rPr lang="en-US" altLang="ko-Kore-KR" sz="1400" b="1" dirty="0"/>
                        <a:t>(</a:t>
                      </a:r>
                      <a:r>
                        <a:rPr lang="ko-KR" altLang="en-US" sz="1400" b="1" dirty="0"/>
                        <a:t>콘텐츠</a:t>
                      </a:r>
                      <a:r>
                        <a:rPr lang="en-US" altLang="ko-KR" sz="1400" b="1" dirty="0"/>
                        <a:t>)</a:t>
                      </a:r>
                      <a:r>
                        <a:rPr lang="ko-KR" altLang="en-US" sz="1400" b="1" dirty="0"/>
                        <a:t> 명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740819"/>
                  </a:ext>
                </a:extLst>
              </a:tr>
              <a:tr h="487229"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아이템</a:t>
                      </a:r>
                      <a:r>
                        <a:rPr lang="en-US" altLang="ko-Kore-KR" sz="1400" b="1" dirty="0"/>
                        <a:t>(</a:t>
                      </a:r>
                      <a:r>
                        <a:rPr lang="ko-KR" altLang="en-US" sz="1400" b="1" dirty="0"/>
                        <a:t>콘텐츠</a:t>
                      </a:r>
                      <a:r>
                        <a:rPr lang="en-US" altLang="ko-KR" sz="1400" b="1" dirty="0"/>
                        <a:t>)</a:t>
                      </a:r>
                    </a:p>
                    <a:p>
                      <a:r>
                        <a:rPr lang="ko-KR" altLang="en-US" sz="1400" b="1" dirty="0"/>
                        <a:t>간략 소개</a:t>
                      </a:r>
                      <a:endParaRPr lang="en-US" altLang="ko-Kore-KR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ko-Kore-KR" altLang="en-US" sz="1400" dirty="0"/>
                        <a:t>사업장</a:t>
                      </a:r>
                      <a:r>
                        <a:rPr lang="ko-KR" altLang="en-US" sz="1400" dirty="0"/>
                        <a:t> 주소</a:t>
                      </a:r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603603"/>
                  </a:ext>
                </a:extLst>
              </a:tr>
              <a:tr h="487229">
                <a:tc>
                  <a:txBody>
                    <a:bodyPr/>
                    <a:lstStyle/>
                    <a:p>
                      <a:r>
                        <a:rPr lang="ko-Kore-KR" altLang="en-US" sz="1400" b="1" dirty="0"/>
                        <a:t>아이템</a:t>
                      </a:r>
                      <a:r>
                        <a:rPr lang="en-US" altLang="ko-Kore-KR" sz="1400" b="1" dirty="0"/>
                        <a:t>(</a:t>
                      </a:r>
                      <a:r>
                        <a:rPr lang="ko-KR" altLang="en-US" sz="1400" b="1" dirty="0"/>
                        <a:t>콘텐츠</a:t>
                      </a:r>
                      <a:r>
                        <a:rPr lang="en-US" altLang="ko-KR" sz="1400" b="1" dirty="0"/>
                        <a:t>)</a:t>
                      </a:r>
                    </a:p>
                    <a:p>
                      <a:r>
                        <a:rPr lang="ko-KR" altLang="en-US" sz="1400" b="1" dirty="0"/>
                        <a:t>분야</a:t>
                      </a:r>
                      <a:endParaRPr lang="ko-Kore-KR" altLang="en-US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ko-Kore-KR" altLang="en-US" sz="1400" i="1" dirty="0">
                          <a:solidFill>
                            <a:srgbClr val="0042F4"/>
                          </a:solidFill>
                        </a:rPr>
                        <a:t>플랫폼</a:t>
                      </a:r>
                      <a:r>
                        <a:rPr lang="en-US" altLang="ko-Kore-KR" sz="1400" i="1" dirty="0">
                          <a:solidFill>
                            <a:srgbClr val="0042F4"/>
                          </a:solidFill>
                        </a:rPr>
                        <a:t>,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뉴스레터</a:t>
                      </a:r>
                      <a:r>
                        <a:rPr lang="en-US" altLang="ko-KR" sz="1400" i="1" dirty="0">
                          <a:solidFill>
                            <a:srgbClr val="0042F4"/>
                          </a:solidFill>
                        </a:rPr>
                        <a:t>,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유튜브</a:t>
                      </a:r>
                      <a:r>
                        <a:rPr lang="en-US" altLang="ko-KR" sz="1400" i="1" dirty="0">
                          <a:solidFill>
                            <a:srgbClr val="0042F4"/>
                          </a:solidFill>
                        </a:rPr>
                        <a:t>,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</a:t>
                      </a:r>
                      <a:r>
                        <a:rPr lang="ko-KR" altLang="en-US" sz="1400" i="1" dirty="0" err="1">
                          <a:solidFill>
                            <a:srgbClr val="0042F4"/>
                          </a:solidFill>
                        </a:rPr>
                        <a:t>틱톡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등</a:t>
                      </a:r>
                      <a:r>
                        <a:rPr lang="en-US" altLang="ko-KR" sz="1400" i="1" dirty="0">
                          <a:solidFill>
                            <a:srgbClr val="0042F4"/>
                          </a:solidFill>
                        </a:rPr>
                        <a:t>…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375054"/>
                  </a:ext>
                </a:extLst>
              </a:tr>
              <a:tr h="2174874">
                <a:tc>
                  <a:txBody>
                    <a:bodyPr/>
                    <a:lstStyle/>
                    <a:p>
                      <a:r>
                        <a:rPr lang="ko-KR" altLang="en-US" sz="1400" b="1" dirty="0"/>
                        <a:t>아이템 대표 이미지</a:t>
                      </a:r>
                      <a:endParaRPr lang="en-US" altLang="ko-KR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17625"/>
                  </a:ext>
                </a:extLst>
              </a:tr>
              <a:tr h="402884">
                <a:tc rowSpan="4">
                  <a:txBody>
                    <a:bodyPr/>
                    <a:lstStyle/>
                    <a:p>
                      <a:r>
                        <a:rPr lang="ko-KR" altLang="en-US" sz="1400" b="1" dirty="0"/>
                        <a:t>팀 구성</a:t>
                      </a:r>
                      <a:r>
                        <a:rPr lang="en-US" altLang="ko-KR" sz="1400" b="1" dirty="0"/>
                        <a:t>(</a:t>
                      </a:r>
                      <a:r>
                        <a:rPr lang="ko-KR" altLang="en-US" sz="1400" b="1" dirty="0"/>
                        <a:t>대표 제외</a:t>
                      </a:r>
                      <a:r>
                        <a:rPr lang="en-US" altLang="ko-KR" sz="1400" b="1" dirty="0"/>
                        <a:t>)</a:t>
                      </a:r>
                    </a:p>
                    <a:p>
                      <a:r>
                        <a:rPr lang="en-US" altLang="ko-KR" sz="1200" b="1" dirty="0"/>
                        <a:t>※</a:t>
                      </a:r>
                      <a:r>
                        <a:rPr lang="ko-KR" altLang="en-US" sz="1200" b="1" dirty="0"/>
                        <a:t> </a:t>
                      </a:r>
                      <a:r>
                        <a:rPr lang="en-US" altLang="ko-KR" sz="1200" b="1" dirty="0"/>
                        <a:t>1</a:t>
                      </a:r>
                      <a:r>
                        <a:rPr lang="ko-KR" altLang="en-US" sz="1200" b="1" dirty="0"/>
                        <a:t>인 창조기업은 공동대표만 가능</a:t>
                      </a:r>
                      <a:endParaRPr lang="ko-Kore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순번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성명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담당업무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ko-Kore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주요경력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구분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103071"/>
                  </a:ext>
                </a:extLst>
              </a:tr>
              <a:tr h="402884">
                <a:tc v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400" dirty="0"/>
                        <a:t>1</a:t>
                      </a:r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400" i="1" dirty="0">
                          <a:solidFill>
                            <a:srgbClr val="0042F4"/>
                          </a:solidFill>
                        </a:rPr>
                        <a:t>OOO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콘텐츠 기획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400" i="1" dirty="0">
                          <a:solidFill>
                            <a:srgbClr val="0042F4"/>
                          </a:solidFill>
                        </a:rPr>
                        <a:t>OO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대 </a:t>
                      </a:r>
                      <a:r>
                        <a:rPr lang="ko-KR" altLang="en-US" sz="1400" i="1" dirty="0" err="1">
                          <a:solidFill>
                            <a:srgbClr val="0042F4"/>
                          </a:solidFill>
                        </a:rPr>
                        <a:t>영상학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전공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399189"/>
                  </a:ext>
                </a:extLst>
              </a:tr>
              <a:tr h="402884">
                <a:tc v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400" dirty="0"/>
                        <a:t>2</a:t>
                      </a:r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ore-KR" sz="1400" i="1" dirty="0">
                          <a:solidFill>
                            <a:srgbClr val="0042F4"/>
                          </a:solidFill>
                        </a:rPr>
                        <a:t>OOO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o-Kore-KR" altLang="en-US" sz="1400" i="1" dirty="0">
                          <a:solidFill>
                            <a:srgbClr val="0042F4"/>
                          </a:solidFill>
                        </a:rPr>
                        <a:t>영상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편집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400" i="1" dirty="0">
                          <a:solidFill>
                            <a:srgbClr val="0042F4"/>
                          </a:solidFill>
                        </a:rPr>
                        <a:t>OO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대 </a:t>
                      </a:r>
                      <a:r>
                        <a:rPr lang="ko-KR" altLang="en-US" sz="1400" i="1" dirty="0" err="1">
                          <a:solidFill>
                            <a:srgbClr val="0042F4"/>
                          </a:solidFill>
                        </a:rPr>
                        <a:t>광고학</a:t>
                      </a:r>
                      <a:r>
                        <a:rPr lang="ko-KR" altLang="en-US" sz="1400" i="1" dirty="0">
                          <a:solidFill>
                            <a:srgbClr val="0042F4"/>
                          </a:solidFill>
                        </a:rPr>
                        <a:t> 전공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733750"/>
                  </a:ext>
                </a:extLst>
              </a:tr>
              <a:tr h="402884">
                <a:tc v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ore-KR" sz="1400" dirty="0"/>
                        <a:t>3</a:t>
                      </a:r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ore-KR" sz="1400" i="1" dirty="0">
                          <a:solidFill>
                            <a:srgbClr val="0042F4"/>
                          </a:solidFill>
                        </a:rPr>
                        <a:t>OOO</a:t>
                      </a:r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ko-Kore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i="1" dirty="0">
                        <a:solidFill>
                          <a:srgbClr val="0042F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64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20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ko-KR" altLang="en-US" sz="2400" dirty="0"/>
              <a:t>사업 계획서</a:t>
            </a:r>
            <a:endParaRPr kumimoji="1" lang="ko-Kore-KR" altLang="en-US" sz="2400" dirty="0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77ED08B-925A-06F4-F9EC-73698C7D7789}"/>
              </a:ext>
            </a:extLst>
          </p:cNvPr>
          <p:cNvSpPr txBox="1">
            <a:spLocks/>
          </p:cNvSpPr>
          <p:nvPr/>
        </p:nvSpPr>
        <p:spPr>
          <a:xfrm>
            <a:off x="511628" y="1115332"/>
            <a:ext cx="11288485" cy="3701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sz="1800" dirty="0"/>
              <a:t>창업 아이템</a:t>
            </a:r>
            <a:r>
              <a:rPr kumimoji="1" lang="en-US" altLang="ko-KR" sz="1800" dirty="0"/>
              <a:t>(</a:t>
            </a:r>
            <a:r>
              <a:rPr kumimoji="1" lang="ko-KR" altLang="en-US" sz="1800" dirty="0"/>
              <a:t>서비스</a:t>
            </a:r>
            <a:r>
              <a:rPr kumimoji="1" lang="en-US" altLang="ko-KR" sz="1800" dirty="0"/>
              <a:t>,</a:t>
            </a:r>
            <a:r>
              <a:rPr kumimoji="1" lang="ko-KR" altLang="en-US" sz="1800" dirty="0"/>
              <a:t> 콘텐츠</a:t>
            </a:r>
            <a:r>
              <a:rPr kumimoji="1" lang="en-US" altLang="ko-KR" sz="1800" dirty="0"/>
              <a:t>)</a:t>
            </a:r>
            <a:r>
              <a:rPr kumimoji="1" lang="ko-KR" altLang="en-US" sz="1800" dirty="0"/>
              <a:t> 개발 동기 및 보유 역량</a:t>
            </a:r>
            <a:endParaRPr kumimoji="1" lang="ko-Kore-KR" altLang="en-US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44331A-C2A7-4765-3D95-E9CFDE58772D}"/>
              </a:ext>
            </a:extLst>
          </p:cNvPr>
          <p:cNvSpPr txBox="1"/>
          <p:nvPr/>
        </p:nvSpPr>
        <p:spPr>
          <a:xfrm>
            <a:off x="511628" y="1622323"/>
            <a:ext cx="1128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1400" i="1" dirty="0">
                <a:solidFill>
                  <a:srgbClr val="0042F4"/>
                </a:solidFill>
              </a:rPr>
              <a:t>표</a:t>
            </a:r>
            <a:r>
              <a:rPr kumimoji="1" lang="en-US" altLang="ko-Kore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이미지</a:t>
            </a:r>
            <a:r>
              <a:rPr kumimoji="1" lang="en-US" altLang="ko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텍스트 등 아이템을 표현할 수 있는 형식으로 자유롭게 기재</a:t>
            </a:r>
            <a:endParaRPr kumimoji="1" lang="ko-Kore-KR" altLang="en-US" sz="1400" i="1" dirty="0">
              <a:solidFill>
                <a:srgbClr val="004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302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ko-KR" altLang="en-US" sz="2400" dirty="0"/>
              <a:t>사업 계획서</a:t>
            </a:r>
            <a:endParaRPr kumimoji="1" lang="ko-Kore-KR" altLang="en-US" sz="2400" dirty="0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77ED08B-925A-06F4-F9EC-73698C7D7789}"/>
              </a:ext>
            </a:extLst>
          </p:cNvPr>
          <p:cNvSpPr txBox="1">
            <a:spLocks/>
          </p:cNvSpPr>
          <p:nvPr/>
        </p:nvSpPr>
        <p:spPr>
          <a:xfrm>
            <a:off x="511628" y="1104446"/>
            <a:ext cx="11288485" cy="3701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sz="1800" dirty="0"/>
              <a:t>창업 아이템</a:t>
            </a:r>
            <a:r>
              <a:rPr kumimoji="1" lang="en-US" altLang="ko-KR" sz="1800" dirty="0"/>
              <a:t>(</a:t>
            </a:r>
            <a:r>
              <a:rPr kumimoji="1" lang="ko-KR" altLang="en-US" sz="1800" dirty="0"/>
              <a:t>서비스</a:t>
            </a:r>
            <a:r>
              <a:rPr kumimoji="1" lang="en-US" altLang="ko-KR" sz="1800" dirty="0"/>
              <a:t>,</a:t>
            </a:r>
            <a:r>
              <a:rPr kumimoji="1" lang="ko-KR" altLang="en-US" sz="1800" dirty="0"/>
              <a:t> 콘텐츠</a:t>
            </a:r>
            <a:r>
              <a:rPr kumimoji="1" lang="en-US" altLang="ko-KR" sz="1800" dirty="0"/>
              <a:t>)</a:t>
            </a:r>
            <a:r>
              <a:rPr kumimoji="1" lang="ko-KR" altLang="en-US" sz="1800" dirty="0"/>
              <a:t> 주요 특징</a:t>
            </a:r>
            <a:r>
              <a:rPr kumimoji="1" lang="en-US" altLang="ko-KR" sz="1800" dirty="0"/>
              <a:t>,</a:t>
            </a:r>
            <a:r>
              <a:rPr kumimoji="1" lang="ko-KR" altLang="en-US" sz="1800" dirty="0"/>
              <a:t> 시장 분석 및 경쟁력</a:t>
            </a:r>
            <a:endParaRPr kumimoji="1" lang="ko-Kore-KR" alt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5ED9B3-BEF7-690A-A112-3FC73391315B}"/>
              </a:ext>
            </a:extLst>
          </p:cNvPr>
          <p:cNvSpPr txBox="1"/>
          <p:nvPr/>
        </p:nvSpPr>
        <p:spPr>
          <a:xfrm>
            <a:off x="511628" y="1622323"/>
            <a:ext cx="1128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1400" i="1" dirty="0">
                <a:solidFill>
                  <a:srgbClr val="0042F4"/>
                </a:solidFill>
              </a:rPr>
              <a:t>표</a:t>
            </a:r>
            <a:r>
              <a:rPr kumimoji="1" lang="en-US" altLang="ko-Kore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이미지</a:t>
            </a:r>
            <a:r>
              <a:rPr kumimoji="1" lang="en-US" altLang="ko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텍스트 등 아이템을 표현할 수 있는 형식으로 자유롭게 기재</a:t>
            </a:r>
            <a:endParaRPr kumimoji="1" lang="ko-Kore-KR" altLang="en-US" sz="1400" i="1" dirty="0">
              <a:solidFill>
                <a:srgbClr val="004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679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ko-KR" altLang="en-US" sz="2400" dirty="0"/>
              <a:t>사업 계획서</a:t>
            </a:r>
            <a:endParaRPr kumimoji="1" lang="ko-Kore-KR" altLang="en-US" sz="2400" dirty="0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77ED08B-925A-06F4-F9EC-73698C7D7789}"/>
              </a:ext>
            </a:extLst>
          </p:cNvPr>
          <p:cNvSpPr txBox="1">
            <a:spLocks/>
          </p:cNvSpPr>
          <p:nvPr/>
        </p:nvSpPr>
        <p:spPr>
          <a:xfrm>
            <a:off x="511628" y="1115332"/>
            <a:ext cx="11288485" cy="3701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sz="1800" dirty="0"/>
              <a:t>창업 아이템</a:t>
            </a:r>
            <a:r>
              <a:rPr kumimoji="1" lang="en-US" altLang="ko-KR" sz="1800" dirty="0"/>
              <a:t>(</a:t>
            </a:r>
            <a:r>
              <a:rPr kumimoji="1" lang="ko-KR" altLang="en-US" sz="1800" dirty="0"/>
              <a:t>서비스</a:t>
            </a:r>
            <a:r>
              <a:rPr kumimoji="1" lang="en-US" altLang="ko-KR" sz="1800" dirty="0"/>
              <a:t>,</a:t>
            </a:r>
            <a:r>
              <a:rPr kumimoji="1" lang="ko-KR" altLang="en-US" sz="1800" dirty="0"/>
              <a:t> 콘텐츠</a:t>
            </a:r>
            <a:r>
              <a:rPr kumimoji="1" lang="en-US" altLang="ko-KR" sz="1800" dirty="0"/>
              <a:t>)</a:t>
            </a:r>
            <a:r>
              <a:rPr kumimoji="1" lang="ko-KR" altLang="en-US" sz="1800" dirty="0"/>
              <a:t> 성장 전략 및 향후 추진 계획</a:t>
            </a:r>
            <a:endParaRPr kumimoji="1" lang="ko-Kore-KR" alt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1F5118-8678-F788-1311-C73F4FECEFA6}"/>
              </a:ext>
            </a:extLst>
          </p:cNvPr>
          <p:cNvSpPr txBox="1"/>
          <p:nvPr/>
        </p:nvSpPr>
        <p:spPr>
          <a:xfrm>
            <a:off x="511628" y="1622323"/>
            <a:ext cx="1128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1400" i="1" dirty="0">
                <a:solidFill>
                  <a:srgbClr val="0042F4"/>
                </a:solidFill>
              </a:rPr>
              <a:t>표</a:t>
            </a:r>
            <a:r>
              <a:rPr kumimoji="1" lang="en-US" altLang="ko-Kore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이미지</a:t>
            </a:r>
            <a:r>
              <a:rPr kumimoji="1" lang="en-US" altLang="ko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텍스트 등 아이템을 표현할 수 있는 형식으로 자유롭게 기재</a:t>
            </a:r>
            <a:endParaRPr kumimoji="1" lang="ko-Kore-KR" altLang="en-US" sz="1400" i="1" dirty="0">
              <a:solidFill>
                <a:srgbClr val="004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087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ko-KR" altLang="en-US" sz="2400" dirty="0"/>
              <a:t>사업 계획서</a:t>
            </a:r>
            <a:endParaRPr kumimoji="1" lang="ko-Kore-KR" altLang="en-US" sz="2400" dirty="0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77ED08B-925A-06F4-F9EC-73698C7D7789}"/>
              </a:ext>
            </a:extLst>
          </p:cNvPr>
          <p:cNvSpPr txBox="1">
            <a:spLocks/>
          </p:cNvSpPr>
          <p:nvPr/>
        </p:nvSpPr>
        <p:spPr>
          <a:xfrm>
            <a:off x="511628" y="1115332"/>
            <a:ext cx="11288485" cy="3701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ko-KR" altLang="en-US" sz="1800" dirty="0"/>
              <a:t>창업 아이템</a:t>
            </a:r>
            <a:r>
              <a:rPr kumimoji="1" lang="en-US" altLang="ko-KR" sz="1800" dirty="0"/>
              <a:t>(</a:t>
            </a:r>
            <a:r>
              <a:rPr kumimoji="1" lang="ko-KR" altLang="en-US" sz="1800" dirty="0"/>
              <a:t>서비스</a:t>
            </a:r>
            <a:r>
              <a:rPr kumimoji="1" lang="en-US" altLang="ko-KR" sz="1800" dirty="0"/>
              <a:t>,</a:t>
            </a:r>
            <a:r>
              <a:rPr kumimoji="1" lang="ko-KR" altLang="en-US" sz="1800" dirty="0"/>
              <a:t> 콘텐츠</a:t>
            </a:r>
            <a:r>
              <a:rPr kumimoji="1" lang="en-US" altLang="ko-KR" sz="1800" dirty="0"/>
              <a:t>)</a:t>
            </a:r>
            <a:r>
              <a:rPr kumimoji="1" lang="ko-KR" altLang="en-US" sz="1800" dirty="0"/>
              <a:t> 팀 구성</a:t>
            </a:r>
            <a:endParaRPr kumimoji="1" lang="ko-Kore-KR" alt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BBA6A1-5020-D23D-A76B-D34F458EAFD0}"/>
              </a:ext>
            </a:extLst>
          </p:cNvPr>
          <p:cNvSpPr txBox="1"/>
          <p:nvPr/>
        </p:nvSpPr>
        <p:spPr>
          <a:xfrm>
            <a:off x="511628" y="1622323"/>
            <a:ext cx="11288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1400" i="1" dirty="0">
                <a:solidFill>
                  <a:srgbClr val="0042F4"/>
                </a:solidFill>
              </a:rPr>
              <a:t>표</a:t>
            </a:r>
            <a:r>
              <a:rPr kumimoji="1" lang="en-US" altLang="ko-Kore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이미지</a:t>
            </a:r>
            <a:r>
              <a:rPr kumimoji="1" lang="en-US" altLang="ko-KR" sz="1400" i="1" dirty="0">
                <a:solidFill>
                  <a:srgbClr val="0042F4"/>
                </a:solidFill>
              </a:rPr>
              <a:t>,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 텍스트 등 아이템을 표현할 수 있는 형식으로 자유롭게 기재</a:t>
            </a:r>
            <a:endParaRPr kumimoji="1" lang="ko-Kore-KR" altLang="en-US" sz="1400" i="1" dirty="0">
              <a:solidFill>
                <a:srgbClr val="0042F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84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en-US" altLang="ko-KR" sz="2400" dirty="0"/>
              <a:t>(</a:t>
            </a:r>
            <a:r>
              <a:rPr kumimoji="1" lang="ko-KR" altLang="en-US" sz="2400" dirty="0"/>
              <a:t>붙임 </a:t>
            </a:r>
            <a:r>
              <a:rPr kumimoji="1" lang="en-US" altLang="ko-KR" sz="2400" dirty="0"/>
              <a:t>1)</a:t>
            </a:r>
            <a:r>
              <a:rPr kumimoji="1" lang="ko-KR" altLang="en-US" sz="2400" dirty="0"/>
              <a:t> 개인정보 수집 이용 제공 동의서</a:t>
            </a:r>
            <a:endParaRPr kumimoji="1" lang="ko-Kore-KR" altLang="en-US" sz="2400" dirty="0"/>
          </a:p>
        </p:txBody>
      </p:sp>
      <p:graphicFrame>
        <p:nvGraphicFramePr>
          <p:cNvPr id="3" name="표 3">
            <a:extLst>
              <a:ext uri="{FF2B5EF4-FFF2-40B4-BE49-F238E27FC236}">
                <a16:creationId xmlns:a16="http://schemas.microsoft.com/office/drawing/2014/main" id="{EF0E5CAF-87AF-3CD3-040E-C92290201D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26338"/>
              </p:ext>
            </p:extLst>
          </p:nvPr>
        </p:nvGraphicFramePr>
        <p:xfrm>
          <a:off x="511627" y="1259598"/>
          <a:ext cx="11277602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5185">
                  <a:extLst>
                    <a:ext uri="{9D8B030D-6E8A-4147-A177-3AD203B41FA5}">
                      <a16:colId xmlns:a16="http://schemas.microsoft.com/office/drawing/2014/main" val="3751010312"/>
                    </a:ext>
                  </a:extLst>
                </a:gridCol>
                <a:gridCol w="1365183">
                  <a:extLst>
                    <a:ext uri="{9D8B030D-6E8A-4147-A177-3AD203B41FA5}">
                      <a16:colId xmlns:a16="http://schemas.microsoft.com/office/drawing/2014/main" val="2472446022"/>
                    </a:ext>
                  </a:extLst>
                </a:gridCol>
                <a:gridCol w="1465523">
                  <a:extLst>
                    <a:ext uri="{9D8B030D-6E8A-4147-A177-3AD203B41FA5}">
                      <a16:colId xmlns:a16="http://schemas.microsoft.com/office/drawing/2014/main" val="155730795"/>
                    </a:ext>
                  </a:extLst>
                </a:gridCol>
                <a:gridCol w="2095825">
                  <a:extLst>
                    <a:ext uri="{9D8B030D-6E8A-4147-A177-3AD203B41FA5}">
                      <a16:colId xmlns:a16="http://schemas.microsoft.com/office/drawing/2014/main" val="3983194737"/>
                    </a:ext>
                  </a:extLst>
                </a:gridCol>
                <a:gridCol w="2492943">
                  <a:extLst>
                    <a:ext uri="{9D8B030D-6E8A-4147-A177-3AD203B41FA5}">
                      <a16:colId xmlns:a16="http://schemas.microsoft.com/office/drawing/2014/main" val="586493039"/>
                    </a:ext>
                  </a:extLst>
                </a:gridCol>
                <a:gridCol w="2492943">
                  <a:extLst>
                    <a:ext uri="{9D8B030D-6E8A-4147-A177-3AD203B41FA5}">
                      <a16:colId xmlns:a16="http://schemas.microsoft.com/office/drawing/2014/main" val="14460176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소속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직위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성명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생년월일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ore-KR" altLang="en-US" sz="1400" b="1" dirty="0"/>
                        <a:t>동의여부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400" b="1"/>
                        <a:t>서명</a:t>
                      </a:r>
                      <a:endParaRPr lang="ko-Kore-KR" altLang="en-US" sz="1400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768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354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ko-Kore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15521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58E8BB0-24C7-A7A3-99E1-49452882F7A5}"/>
              </a:ext>
            </a:extLst>
          </p:cNvPr>
          <p:cNvSpPr txBox="1"/>
          <p:nvPr/>
        </p:nvSpPr>
        <p:spPr>
          <a:xfrm>
            <a:off x="511627" y="2449286"/>
            <a:ext cx="112776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ko-Kore-KR" sz="1400" dirty="0"/>
          </a:p>
          <a:p>
            <a:r>
              <a:rPr kumimoji="1" lang="ko-Kore-KR" altLang="en-US" sz="1400" dirty="0"/>
              <a:t>상기</a:t>
            </a:r>
            <a:r>
              <a:rPr kumimoji="1" lang="ko-KR" altLang="en-US" sz="1400" dirty="0"/>
              <a:t> 본인은 고양 </a:t>
            </a:r>
            <a:r>
              <a:rPr kumimoji="1" lang="en-US" altLang="ko-KR" sz="1400" dirty="0"/>
              <a:t>1</a:t>
            </a:r>
            <a:r>
              <a:rPr kumimoji="1" lang="ko-KR" altLang="en-US" sz="1400" dirty="0"/>
              <a:t>인 창조기업 지원센터</a:t>
            </a:r>
            <a:r>
              <a:rPr kumimoji="1" lang="en-US" altLang="ko-KR" sz="1400" dirty="0"/>
              <a:t>(</a:t>
            </a:r>
            <a:r>
              <a:rPr kumimoji="1" lang="ko-KR" altLang="en-US" sz="1400" dirty="0"/>
              <a:t>이하 센터</a:t>
            </a:r>
            <a:r>
              <a:rPr kumimoji="1" lang="en-US" altLang="ko-KR" sz="1400" dirty="0"/>
              <a:t>)</a:t>
            </a:r>
            <a:r>
              <a:rPr kumimoji="1" lang="ko-KR" altLang="en-US" sz="1400" dirty="0"/>
              <a:t>의 </a:t>
            </a:r>
            <a:r>
              <a:rPr kumimoji="1" lang="en-US" altLang="ko-KR" sz="1400" dirty="0"/>
              <a:t>‘2022</a:t>
            </a:r>
            <a:r>
              <a:rPr kumimoji="1" lang="ko-KR" altLang="en-US" sz="1400" dirty="0"/>
              <a:t> </a:t>
            </a:r>
            <a:r>
              <a:rPr kumimoji="1" lang="en-US" altLang="ko-KR" sz="1400" dirty="0"/>
              <a:t>1</a:t>
            </a:r>
            <a:r>
              <a:rPr kumimoji="1" lang="ko-KR" altLang="en-US" sz="1400" dirty="0"/>
              <a:t>인 미디어 기업 스케일업 프로그램</a:t>
            </a:r>
            <a:r>
              <a:rPr kumimoji="1" lang="en-US" altLang="ko-KR" sz="1400" dirty="0"/>
              <a:t>’</a:t>
            </a:r>
            <a:r>
              <a:rPr kumimoji="1" lang="ko-KR" altLang="en-US" sz="1400" dirty="0"/>
              <a:t>과 관련하여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아래와 같이 본인 개인정보의 수집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이용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제공에 동의합니다</a:t>
            </a:r>
            <a:r>
              <a:rPr kumimoji="1" lang="en-US" altLang="ko-KR" sz="1400" dirty="0"/>
              <a:t>.</a:t>
            </a:r>
          </a:p>
          <a:p>
            <a:endParaRPr kumimoji="1" lang="en-US" altLang="ko-Kore-KR" sz="1400" dirty="0"/>
          </a:p>
          <a:p>
            <a:r>
              <a:rPr kumimoji="1" lang="ko-KR" altLang="en-US" sz="1400" dirty="0"/>
              <a:t>가</a:t>
            </a:r>
            <a:r>
              <a:rPr kumimoji="1" lang="en-US" altLang="ko-KR" sz="1400" dirty="0"/>
              <a:t>.</a:t>
            </a:r>
            <a:r>
              <a:rPr kumimoji="1" lang="ko-KR" altLang="en-US" sz="1400" dirty="0"/>
              <a:t> 수집</a:t>
            </a:r>
            <a:r>
              <a:rPr kumimoji="1" lang="en-US" altLang="ko-KR" sz="1400" dirty="0"/>
              <a:t>/</a:t>
            </a:r>
            <a:r>
              <a:rPr kumimoji="1" lang="ko-KR" altLang="en-US" sz="1400" dirty="0"/>
              <a:t>이용</a:t>
            </a:r>
            <a:r>
              <a:rPr kumimoji="1" lang="en-US" altLang="ko-KR" sz="1400" dirty="0"/>
              <a:t>/</a:t>
            </a:r>
            <a:r>
              <a:rPr kumimoji="1" lang="ko-KR" altLang="en-US" sz="1400" dirty="0"/>
              <a:t>제공 목적</a:t>
            </a:r>
            <a:endParaRPr kumimoji="1" lang="en-US" altLang="ko-KR" sz="1400" dirty="0"/>
          </a:p>
          <a:p>
            <a:r>
              <a:rPr kumimoji="1" lang="ko-KR" altLang="en-US" sz="1400" dirty="0"/>
              <a:t> </a:t>
            </a:r>
            <a:r>
              <a:rPr kumimoji="1" lang="en-US" altLang="ko-KR" sz="1400" dirty="0"/>
              <a:t>-</a:t>
            </a:r>
            <a:r>
              <a:rPr kumimoji="1" lang="ko-KR" altLang="en-US" sz="1400" dirty="0"/>
              <a:t> 센터가 지원하는 </a:t>
            </a:r>
            <a:r>
              <a:rPr kumimoji="1" lang="en-US" altLang="ko-KR" sz="1400" dirty="0"/>
              <a:t>‘2022</a:t>
            </a:r>
            <a:r>
              <a:rPr kumimoji="1" lang="ko-KR" altLang="en-US" sz="1400" dirty="0"/>
              <a:t> </a:t>
            </a:r>
            <a:r>
              <a:rPr kumimoji="1" lang="en-US" altLang="ko-KR" sz="1400" dirty="0"/>
              <a:t>1</a:t>
            </a:r>
            <a:r>
              <a:rPr kumimoji="1" lang="ko-KR" altLang="en-US" sz="1400" dirty="0"/>
              <a:t>인 미디어 기업 스케일업 프로그램</a:t>
            </a:r>
            <a:r>
              <a:rPr kumimoji="1" lang="en-US" altLang="ko-KR" sz="1400" dirty="0"/>
              <a:t>’</a:t>
            </a:r>
            <a:r>
              <a:rPr kumimoji="1" lang="ko-KR" altLang="en-US" sz="1400" dirty="0"/>
              <a:t> 과제 신청과 선정 평가 등을 위한 최소 정보의 수집과 이용</a:t>
            </a:r>
            <a:endParaRPr kumimoji="1" lang="en-US" altLang="ko-KR" sz="1400" dirty="0"/>
          </a:p>
          <a:p>
            <a:r>
              <a:rPr kumimoji="1" lang="ko-KR" altLang="en-US" sz="1400" dirty="0"/>
              <a:t>나</a:t>
            </a:r>
            <a:r>
              <a:rPr kumimoji="1" lang="en-US" altLang="ko-KR" sz="1400" dirty="0"/>
              <a:t>.</a:t>
            </a:r>
            <a:r>
              <a:rPr kumimoji="1" lang="ko-KR" altLang="en-US" sz="1400" dirty="0"/>
              <a:t> 수집</a:t>
            </a:r>
            <a:r>
              <a:rPr kumimoji="1" lang="en-US" altLang="ko-KR" sz="1400" dirty="0"/>
              <a:t>/</a:t>
            </a:r>
            <a:r>
              <a:rPr kumimoji="1" lang="ko-KR" altLang="en-US" sz="1400" dirty="0"/>
              <a:t>이용</a:t>
            </a:r>
            <a:r>
              <a:rPr kumimoji="1" lang="en-US" altLang="ko-KR" sz="1400" dirty="0"/>
              <a:t>/</a:t>
            </a:r>
            <a:r>
              <a:rPr kumimoji="1" lang="ko-KR" altLang="en-US" sz="1400" dirty="0"/>
              <a:t>제공하는 개인정보의 항목</a:t>
            </a:r>
            <a:endParaRPr kumimoji="1" lang="en-US" altLang="ko-KR" sz="1400" dirty="0"/>
          </a:p>
          <a:p>
            <a:r>
              <a:rPr kumimoji="1" lang="ko-KR" altLang="en-US" sz="1400" dirty="0"/>
              <a:t> </a:t>
            </a:r>
            <a:r>
              <a:rPr kumimoji="1" lang="en-US" altLang="ko-KR" sz="1400" dirty="0"/>
              <a:t>-</a:t>
            </a:r>
            <a:r>
              <a:rPr kumimoji="1" lang="ko-KR" altLang="en-US" sz="1400" dirty="0"/>
              <a:t> 이름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생년월일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전화번호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직장주소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자택주소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전자우편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학력 및 경력</a:t>
            </a:r>
            <a:endParaRPr kumimoji="1" lang="en-US" altLang="ko-KR" sz="1400" dirty="0"/>
          </a:p>
          <a:p>
            <a:r>
              <a:rPr kumimoji="1" lang="ko-KR" altLang="en-US" sz="1400" dirty="0"/>
              <a:t>다</a:t>
            </a:r>
            <a:r>
              <a:rPr kumimoji="1" lang="en-US" altLang="ko-KR" sz="1400" dirty="0"/>
              <a:t>.</a:t>
            </a:r>
            <a:r>
              <a:rPr kumimoji="1" lang="ko-KR" altLang="en-US" sz="1400" dirty="0"/>
              <a:t> 개인정보의 보유 및 이용</a:t>
            </a:r>
            <a:r>
              <a:rPr kumimoji="1" lang="en-US" altLang="ko-KR" sz="1400" dirty="0"/>
              <a:t>/</a:t>
            </a:r>
            <a:r>
              <a:rPr kumimoji="1" lang="ko-KR" altLang="en-US" sz="1400" dirty="0"/>
              <a:t>제공 기간</a:t>
            </a:r>
            <a:endParaRPr kumimoji="1" lang="en-US" altLang="ko-KR" sz="1400" dirty="0"/>
          </a:p>
          <a:p>
            <a:r>
              <a:rPr kumimoji="1" lang="ko-KR" altLang="en-US" sz="1400" dirty="0"/>
              <a:t> </a:t>
            </a:r>
            <a:r>
              <a:rPr kumimoji="1" lang="en-US" altLang="ko-KR" sz="1400" dirty="0"/>
              <a:t>-</a:t>
            </a:r>
            <a:r>
              <a:rPr kumimoji="1" lang="ko-KR" altLang="en-US" sz="1400" dirty="0"/>
              <a:t> 본 동의서가 작성된 때로부터 과제사업 공고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접수기간</a:t>
            </a:r>
            <a:r>
              <a:rPr kumimoji="1" lang="en-US" altLang="ko-KR" sz="1400" dirty="0"/>
              <a:t>,</a:t>
            </a:r>
            <a:r>
              <a:rPr kumimoji="1" lang="ko-KR" altLang="en-US" sz="1400" dirty="0"/>
              <a:t> 접수정보 보유기간까지</a:t>
            </a:r>
            <a:endParaRPr kumimoji="1" lang="en-US" altLang="ko-KR" sz="1400" dirty="0"/>
          </a:p>
          <a:p>
            <a:r>
              <a:rPr kumimoji="1" lang="ko-KR" altLang="en-US" sz="1400" dirty="0"/>
              <a:t> </a:t>
            </a:r>
            <a:r>
              <a:rPr kumimoji="1" lang="en-US" altLang="ko-KR" sz="1400" dirty="0"/>
              <a:t>-</a:t>
            </a:r>
            <a:r>
              <a:rPr kumimoji="1" lang="ko-KR" altLang="en-US" sz="1400" dirty="0"/>
              <a:t> 본 동의서가 작성된 때로부터 관련 규칙에서 정한 정산서류 보유기간까지</a:t>
            </a:r>
            <a:r>
              <a:rPr kumimoji="1" lang="en-US" altLang="ko-KR" sz="1400" dirty="0"/>
              <a:t>(5</a:t>
            </a:r>
            <a:r>
              <a:rPr kumimoji="1" lang="ko-KR" altLang="en-US" sz="1400" dirty="0"/>
              <a:t>년</a:t>
            </a:r>
            <a:r>
              <a:rPr kumimoji="1" lang="en-US" altLang="ko-KR" sz="1400" dirty="0"/>
              <a:t>)</a:t>
            </a:r>
          </a:p>
          <a:p>
            <a:r>
              <a:rPr kumimoji="1" lang="ko-KR" altLang="en-US" sz="1400" dirty="0"/>
              <a:t>라</a:t>
            </a:r>
            <a:r>
              <a:rPr kumimoji="1" lang="en-US" altLang="ko-KR" sz="1400" dirty="0"/>
              <a:t>.</a:t>
            </a:r>
            <a:r>
              <a:rPr kumimoji="1" lang="ko-KR" altLang="en-US" sz="1400" dirty="0"/>
              <a:t> 동의를 거부할 권리와 거부에 따른 불이익</a:t>
            </a:r>
            <a:endParaRPr kumimoji="1" lang="en-US" altLang="ko-KR" sz="1400" dirty="0"/>
          </a:p>
          <a:p>
            <a:r>
              <a:rPr kumimoji="1" lang="ko-KR" altLang="en-US" sz="1400" dirty="0"/>
              <a:t> </a:t>
            </a:r>
            <a:r>
              <a:rPr kumimoji="1" lang="en-US" altLang="ko-KR" sz="1400" dirty="0"/>
              <a:t>-</a:t>
            </a:r>
            <a:r>
              <a:rPr kumimoji="1" lang="ko-KR" altLang="en-US" sz="1400" dirty="0"/>
              <a:t> 상기 본인은 상기 개인정보의 수집에 대하여 거부할 권리를 보유하고 있음을 인지하고 있음</a:t>
            </a:r>
            <a:endParaRPr kumimoji="1" lang="en-US" altLang="ko-KR" sz="1400" dirty="0"/>
          </a:p>
          <a:p>
            <a:r>
              <a:rPr kumimoji="1" lang="ko-KR" altLang="en-US" sz="1400" dirty="0"/>
              <a:t> </a:t>
            </a:r>
            <a:r>
              <a:rPr kumimoji="1" lang="en-US" altLang="ko-KR" sz="1400" dirty="0"/>
              <a:t>-</a:t>
            </a:r>
            <a:r>
              <a:rPr kumimoji="1" lang="ko-KR" altLang="en-US" sz="1400" dirty="0"/>
              <a:t> 거부에 따른 불이익 </a:t>
            </a:r>
            <a:r>
              <a:rPr kumimoji="1" lang="en-US" altLang="ko-KR" sz="1400" dirty="0"/>
              <a:t>:</a:t>
            </a:r>
            <a:r>
              <a:rPr kumimoji="1" lang="ko-KR" altLang="en-US" sz="1400" dirty="0"/>
              <a:t> 프로그램 참여 불가</a:t>
            </a:r>
            <a:endParaRPr kumimoji="1" lang="en-US" altLang="ko-KR" sz="1400" dirty="0"/>
          </a:p>
          <a:p>
            <a:endParaRPr kumimoji="1" lang="en-US" altLang="ko-KR" sz="1400" dirty="0"/>
          </a:p>
          <a:p>
            <a:endParaRPr kumimoji="1" lang="en-US" altLang="ko-KR" sz="1400" dirty="0"/>
          </a:p>
          <a:p>
            <a:endParaRPr kumimoji="1" lang="en-US" altLang="ko-KR" sz="1400" dirty="0"/>
          </a:p>
          <a:p>
            <a:pPr algn="ctr"/>
            <a:r>
              <a:rPr kumimoji="1" lang="en-US" altLang="ko-KR" sz="1400" i="1" dirty="0">
                <a:solidFill>
                  <a:srgbClr val="0042F4"/>
                </a:solidFill>
              </a:rPr>
              <a:t>2022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년 </a:t>
            </a:r>
            <a:r>
              <a:rPr kumimoji="1" lang="en-US" altLang="ko-KR" sz="1400" i="1" dirty="0">
                <a:solidFill>
                  <a:srgbClr val="0042F4"/>
                </a:solidFill>
              </a:rPr>
              <a:t>0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월 </a:t>
            </a:r>
            <a:r>
              <a:rPr kumimoji="1" lang="en-US" altLang="ko-KR" sz="1400" i="1" dirty="0">
                <a:solidFill>
                  <a:srgbClr val="0042F4"/>
                </a:solidFill>
              </a:rPr>
              <a:t>00</a:t>
            </a:r>
            <a:r>
              <a:rPr kumimoji="1" lang="ko-KR" altLang="en-US" sz="1400" i="1" dirty="0">
                <a:solidFill>
                  <a:srgbClr val="0042F4"/>
                </a:solidFill>
              </a:rPr>
              <a:t>일</a:t>
            </a:r>
            <a:endParaRPr kumimoji="1" lang="en-US" altLang="ko-KR" sz="1400" i="1" dirty="0">
              <a:solidFill>
                <a:srgbClr val="0042F4"/>
              </a:solidFill>
            </a:endParaRPr>
          </a:p>
          <a:p>
            <a:pPr algn="ctr"/>
            <a:r>
              <a:rPr kumimoji="1" lang="ko-KR" altLang="en-US" b="1" dirty="0"/>
              <a:t>고양 </a:t>
            </a:r>
            <a:r>
              <a:rPr kumimoji="1" lang="en-US" altLang="ko-KR" b="1" dirty="0"/>
              <a:t>1</a:t>
            </a:r>
            <a:r>
              <a:rPr kumimoji="1" lang="ko-KR" altLang="en-US" b="1" dirty="0"/>
              <a:t>인 창조기업 지원센터장 귀하</a:t>
            </a:r>
            <a:endParaRPr kumimoji="1"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1495594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759E0-75DF-4262-94B8-FBD44C686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28" y="522514"/>
            <a:ext cx="11288485" cy="592818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kumimoji="1" lang="en-US" altLang="ko-KR" sz="2400" dirty="0"/>
              <a:t>(</a:t>
            </a:r>
            <a:r>
              <a:rPr kumimoji="1" lang="ko-KR" altLang="en-US" sz="2400" dirty="0"/>
              <a:t>붙임 </a:t>
            </a:r>
            <a:r>
              <a:rPr kumimoji="1" lang="en-US" altLang="ko-KR" sz="2400" dirty="0"/>
              <a:t>2)</a:t>
            </a:r>
            <a:r>
              <a:rPr kumimoji="1" lang="ko-KR" altLang="en-US" sz="2400" dirty="0"/>
              <a:t> </a:t>
            </a:r>
            <a:r>
              <a:rPr kumimoji="1" lang="en-US" altLang="ko-KR" sz="2400" dirty="0"/>
              <a:t>1</a:t>
            </a:r>
            <a:r>
              <a:rPr kumimoji="1" lang="ko-KR" altLang="en-US" sz="2400" dirty="0"/>
              <a:t>인 창조기업 요건 확인 방법</a:t>
            </a:r>
            <a:endParaRPr kumimoji="1" lang="ko-Kore-KR" alt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2CD0A4-3D9A-A3AF-12DA-2E2A57EE6AAE}"/>
              </a:ext>
            </a:extLst>
          </p:cNvPr>
          <p:cNvSpPr txBox="1"/>
          <p:nvPr/>
        </p:nvSpPr>
        <p:spPr>
          <a:xfrm>
            <a:off x="511628" y="1238865"/>
            <a:ext cx="7653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ore-KR" dirty="0">
                <a:hlinkClick r:id="rId2"/>
              </a:rPr>
              <a:t>https://</a:t>
            </a:r>
            <a:r>
              <a:rPr kumimoji="1" lang="en-US" altLang="ko-Kore-KR" dirty="0" err="1">
                <a:hlinkClick r:id="rId2"/>
              </a:rPr>
              <a:t>www.k-startup.go.kr</a:t>
            </a:r>
            <a:r>
              <a:rPr kumimoji="1" lang="en-US" altLang="ko-Kore-KR" dirty="0">
                <a:hlinkClick r:id="rId2"/>
              </a:rPr>
              <a:t>/common/</a:t>
            </a:r>
            <a:r>
              <a:rPr kumimoji="1" lang="en-US" altLang="ko-Kore-KR" dirty="0" err="1">
                <a:hlinkClick r:id="rId2"/>
              </a:rPr>
              <a:t>knProject</a:t>
            </a:r>
            <a:r>
              <a:rPr kumimoji="1" lang="en-US" altLang="ko-Kore-KR" dirty="0">
                <a:hlinkClick r:id="rId2"/>
              </a:rPr>
              <a:t>/application/ac/</a:t>
            </a:r>
            <a:r>
              <a:rPr kumimoji="1" lang="en-US" altLang="ko-Kore-KR" dirty="0" err="1">
                <a:hlinkClick r:id="rId2"/>
              </a:rPr>
              <a:t>coCheckPop.do</a:t>
            </a:r>
            <a:endParaRPr kumimoji="1" lang="ko-Kore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A6024B9-693C-227F-0500-AC7C1A9AF7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484" y="1731730"/>
            <a:ext cx="11135032" cy="35146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A90890-CBFA-B7DA-D79A-8C854329B521}"/>
              </a:ext>
            </a:extLst>
          </p:cNvPr>
          <p:cNvSpPr txBox="1"/>
          <p:nvPr/>
        </p:nvSpPr>
        <p:spPr>
          <a:xfrm>
            <a:off x="752168" y="5246419"/>
            <a:ext cx="106335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ore-KR" altLang="en-US" sz="1600" dirty="0"/>
              <a:t>링크</a:t>
            </a:r>
            <a:r>
              <a:rPr kumimoji="1" lang="ko-KR" altLang="en-US" sz="1600" dirty="0"/>
              <a:t> 접속 </a:t>
            </a:r>
            <a:r>
              <a:rPr kumimoji="1" lang="en-US" altLang="ko-KR" sz="1600" dirty="0"/>
              <a:t>&gt;</a:t>
            </a:r>
            <a:r>
              <a:rPr kumimoji="1" lang="ko-KR" altLang="en-US" sz="1600" dirty="0"/>
              <a:t> 한국표준산업분류 검색 </a:t>
            </a:r>
            <a:r>
              <a:rPr kumimoji="1" lang="en-US" altLang="ko-KR" sz="1600" dirty="0"/>
              <a:t>&gt;</a:t>
            </a:r>
            <a:r>
              <a:rPr kumimoji="1" lang="ko-KR" altLang="en-US" sz="1600" dirty="0"/>
              <a:t> 창업</a:t>
            </a:r>
            <a:r>
              <a:rPr kumimoji="1" lang="en-US" altLang="ko-KR" sz="1600" dirty="0"/>
              <a:t>(</a:t>
            </a:r>
            <a:r>
              <a:rPr kumimoji="1" lang="ko-KR" altLang="en-US" sz="1600" dirty="0"/>
              <a:t>예정</a:t>
            </a:r>
            <a:r>
              <a:rPr kumimoji="1" lang="en-US" altLang="ko-KR" sz="1600" dirty="0"/>
              <a:t>)</a:t>
            </a:r>
            <a:r>
              <a:rPr kumimoji="1" lang="ko-KR" altLang="en-US" sz="1600" dirty="0"/>
              <a:t> 산업분야 검색 </a:t>
            </a:r>
            <a:r>
              <a:rPr kumimoji="1" lang="en-US" altLang="ko-KR" sz="1600" dirty="0"/>
              <a:t>&gt;</a:t>
            </a:r>
            <a:r>
              <a:rPr kumimoji="1" lang="ko-KR" altLang="en-US" sz="1600" dirty="0"/>
              <a:t> 업종코드 확인 </a:t>
            </a:r>
            <a:r>
              <a:rPr kumimoji="1" lang="en-US" altLang="ko-KR" sz="1600" dirty="0"/>
              <a:t>&gt;</a:t>
            </a:r>
            <a:r>
              <a:rPr kumimoji="1" lang="ko-KR" altLang="en-US" sz="1600" dirty="0"/>
              <a:t> 사업자 유형 선택 </a:t>
            </a:r>
            <a:r>
              <a:rPr kumimoji="1" lang="en-US" altLang="ko-KR" sz="1600" dirty="0"/>
              <a:t>&gt;</a:t>
            </a:r>
            <a:r>
              <a:rPr kumimoji="1" lang="ko-KR" altLang="en-US" sz="1600" dirty="0"/>
              <a:t> 완료 클릭</a:t>
            </a:r>
            <a:endParaRPr kumimoji="1" lang="ko-Kore-KR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222509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519</Words>
  <Application>Microsoft Office PowerPoint</Application>
  <PresentationFormat>와이드스크린</PresentationFormat>
  <Paragraphs>95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테마</vt:lpstr>
      <vt:lpstr>고양 1인 창조기업 지원센터 2022 1인 미디어 기업 스케일업 프로그램 신청서</vt:lpstr>
      <vt:lpstr>2022 1인 미디어 기업 스케일업 프로그램 신청서</vt:lpstr>
      <vt:lpstr>아이템 개요 </vt:lpstr>
      <vt:lpstr>사업 계획서</vt:lpstr>
      <vt:lpstr>사업 계획서</vt:lpstr>
      <vt:lpstr>사업 계획서</vt:lpstr>
      <vt:lpstr>사업 계획서</vt:lpstr>
      <vt:lpstr>(붙임 1) 개인정보 수집 이용 제공 동의서</vt:lpstr>
      <vt:lpstr>(붙임 2) 1인 창조기업 요건 확인 방법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고양 1인 창조기업 지원센터 2022 1인 미디어 기업 스케일업 프로그램 신청서</dc:title>
  <dc:creator>Lee Jisoo</dc:creator>
  <cp:lastModifiedBy>Lee Jisoo</cp:lastModifiedBy>
  <cp:revision>2</cp:revision>
  <dcterms:created xsi:type="dcterms:W3CDTF">2022-07-22T04:18:59Z</dcterms:created>
  <dcterms:modified xsi:type="dcterms:W3CDTF">2022-07-26T05:28:04Z</dcterms:modified>
</cp:coreProperties>
</file>