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9" r:id="rId2"/>
    <p:sldId id="261" r:id="rId3"/>
    <p:sldId id="263" r:id="rId4"/>
  </p:sldIdLst>
  <p:sldSz cx="9906000" cy="6858000" type="A4"/>
  <p:notesSz cx="9926638" cy="6797675"/>
  <p:embeddedFontLst>
    <p:embeddedFont>
      <p:font typeface="나눔고딕" panose="020D0604000000000000" pitchFamily="50" charset="-127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맑은 고딕" panose="020B0503020000020004" pitchFamily="50" charset="-127"/>
      <p:regular r:id="rId11"/>
      <p:bold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000CC"/>
    <a:srgbClr val="4900B4"/>
    <a:srgbClr val="400D79"/>
    <a:srgbClr val="66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200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181" indent="0" algn="ctr">
              <a:buNone/>
              <a:defRPr sz="2000"/>
            </a:lvl2pPr>
            <a:lvl3pPr marL="914362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3" indent="0" algn="ctr">
              <a:buNone/>
              <a:defRPr sz="1600"/>
            </a:lvl5pPr>
            <a:lvl6pPr marL="2285905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6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497-7AB2-47F5-98A8-F232BBE7B482}" type="datetimeFigureOut">
              <a:rPr lang="ko-KR" altLang="en-US" smtClean="0"/>
              <a:t>2022-08-01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7E-765F-4BF5-8CB4-D1E31A81B92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64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497-7AB2-47F5-98A8-F232BBE7B482}" type="datetimeFigureOut">
              <a:rPr lang="ko-KR" altLang="en-US" smtClean="0"/>
              <a:t>2022-08-01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7E-765F-4BF5-8CB4-D1E31A81B92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9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497-7AB2-47F5-98A8-F232BBE7B482}" type="datetimeFigureOut">
              <a:rPr lang="ko-KR" altLang="en-US" smtClean="0"/>
              <a:t>2022-08-01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7E-765F-4BF5-8CB4-D1E31A81B92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961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497-7AB2-47F5-98A8-F232BBE7B482}" type="datetimeFigureOut">
              <a:rPr lang="ko-KR" altLang="en-US" smtClean="0"/>
              <a:t>2022-08-01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7E-765F-4BF5-8CB4-D1E31A81B92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159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6"/>
            <a:ext cx="8543925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/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497-7AB2-47F5-98A8-F232BBE7B482}" type="datetimeFigureOut">
              <a:rPr lang="ko-KR" altLang="en-US" smtClean="0"/>
              <a:t>2022-08-01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7E-765F-4BF5-8CB4-D1E31A81B92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390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497-7AB2-47F5-98A8-F232BBE7B482}" type="datetimeFigureOut">
              <a:rPr lang="ko-KR" altLang="en-US" smtClean="0"/>
              <a:t>2022-08-01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7E-765F-4BF5-8CB4-D1E31A81B92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348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497-7AB2-47F5-98A8-F232BBE7B482}" type="datetimeFigureOut">
              <a:rPr lang="ko-KR" altLang="en-US" smtClean="0"/>
              <a:t>2022-08-01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7E-765F-4BF5-8CB4-D1E31A81B92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88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497-7AB2-47F5-98A8-F232BBE7B482}" type="datetimeFigureOut">
              <a:rPr lang="ko-KR" altLang="en-US" smtClean="0"/>
              <a:t>2022-08-01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7E-765F-4BF5-8CB4-D1E31A81B92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46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497-7AB2-47F5-98A8-F232BBE7B482}" type="datetimeFigureOut">
              <a:rPr lang="ko-KR" altLang="en-US" smtClean="0"/>
              <a:t>2022-08-01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7E-765F-4BF5-8CB4-D1E31A81B92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02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2" indent="0">
              <a:buNone/>
              <a:defRPr sz="1200"/>
            </a:lvl3pPr>
            <a:lvl4pPr marL="1371543" indent="0">
              <a:buNone/>
              <a:defRPr sz="1000"/>
            </a:lvl4pPr>
            <a:lvl5pPr marL="1828723" indent="0">
              <a:buNone/>
              <a:defRPr sz="1000"/>
            </a:lvl5pPr>
            <a:lvl6pPr marL="2285905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6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497-7AB2-47F5-98A8-F232BBE7B482}" type="datetimeFigureOut">
              <a:rPr lang="ko-KR" altLang="en-US" smtClean="0"/>
              <a:t>2022-08-01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7E-765F-4BF5-8CB4-D1E31A81B92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148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81" indent="0">
              <a:buNone/>
              <a:defRPr sz="2799"/>
            </a:lvl2pPr>
            <a:lvl3pPr marL="914362" indent="0">
              <a:buNone/>
              <a:defRPr sz="2401"/>
            </a:lvl3pPr>
            <a:lvl4pPr marL="1371543" indent="0">
              <a:buNone/>
              <a:defRPr sz="2000"/>
            </a:lvl4pPr>
            <a:lvl5pPr marL="1828723" indent="0">
              <a:buNone/>
              <a:defRPr sz="2000"/>
            </a:lvl5pPr>
            <a:lvl6pPr marL="2285905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6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2" indent="0">
              <a:buNone/>
              <a:defRPr sz="1200"/>
            </a:lvl3pPr>
            <a:lvl4pPr marL="1371543" indent="0">
              <a:buNone/>
              <a:defRPr sz="1000"/>
            </a:lvl4pPr>
            <a:lvl5pPr marL="1828723" indent="0">
              <a:buNone/>
              <a:defRPr sz="1000"/>
            </a:lvl5pPr>
            <a:lvl6pPr marL="2285905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6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497-7AB2-47F5-98A8-F232BBE7B482}" type="datetimeFigureOut">
              <a:rPr lang="ko-KR" altLang="en-US" smtClean="0"/>
              <a:t>2022-08-01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7E-765F-4BF5-8CB4-D1E31A81B92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10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80497-7AB2-47F5-98A8-F232BBE7B482}" type="datetimeFigureOut">
              <a:rPr lang="ko-KR" altLang="en-US" smtClean="0"/>
              <a:t>2022-08-01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5FD7E-765F-4BF5-8CB4-D1E31A81B92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730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62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2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71" indent="-228591" algn="l" defTabSz="91436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1" algn="l" defTabSz="91436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1" algn="l" defTabSz="91436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33632" y="527152"/>
            <a:ext cx="9646361" cy="613338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"/>
            <a:ext cx="9906000" cy="52715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[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삼성물산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Trend-It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지원 가이드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5098520" y="590489"/>
            <a:ext cx="4786582" cy="5920410"/>
          </a:xfrm>
          <a:prstGeom prst="rect">
            <a:avLst/>
          </a:prstGeom>
        </p:spPr>
        <p:txBody>
          <a:bodyPr vert="horz" lIns="91441" tIns="45720" rIns="91441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ko-KR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lang="ko-KR" altLang="en-US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전형 일정 및 접수 방법</a:t>
            </a:r>
            <a:endParaRPr lang="en-US" altLang="ko-KR" sz="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전형 일정</a:t>
            </a:r>
            <a:endParaRPr lang="en-US" altLang="ko-KR" sz="9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* </a:t>
            </a:r>
            <a:r>
              <a:rPr lang="ko-KR" altLang="en-US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지원기간</a:t>
            </a:r>
            <a:r>
              <a:rPr lang="en-US" altLang="ko-KR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22</a:t>
            </a:r>
            <a:r>
              <a:rPr lang="ko-KR" altLang="en-US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 </a:t>
            </a:r>
            <a:r>
              <a:rPr lang="en-US" altLang="ko-KR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~ </a:t>
            </a:r>
            <a:r>
              <a:rPr lang="en-US" altLang="ko-KR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r>
              <a:rPr lang="ko-KR" altLang="en-US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endParaRPr lang="en-US" altLang="ko-KR" sz="9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* </a:t>
            </a:r>
            <a:r>
              <a:rPr lang="ko-KR" altLang="en-US" sz="9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모집절차</a:t>
            </a:r>
            <a:r>
              <a:rPr lang="en-US" altLang="ko-KR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서류심사 </a:t>
            </a:r>
            <a:r>
              <a:rPr lang="en-US" altLang="ko-KR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인터뷰 </a:t>
            </a:r>
            <a:r>
              <a:rPr lang="en-US" altLang="ko-KR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9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최종발표</a:t>
            </a:r>
            <a:endParaRPr lang="en-US" altLang="ko-KR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ko-KR" sz="900" dirty="0" smtClean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en-US" altLang="ko-KR" sz="900" b="1" u="sng" dirty="0" smtClean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sz="900" b="1" u="sng" dirty="0" smtClean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전형 일정은 변동될 수 있으며</a:t>
            </a:r>
            <a:r>
              <a:rPr lang="en-US" altLang="ko-KR" sz="900" b="1" u="sng" dirty="0" smtClean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b="1" u="sng" dirty="0" smtClean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자세한 내용은 합격자 대상으로 개별 공지 예정입니다</a:t>
            </a:r>
            <a:r>
              <a:rPr lang="en-US" altLang="ko-KR" sz="900" b="1" u="sng" dirty="0" smtClean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900" b="1" dirty="0" smtClean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en-US" altLang="ko-KR" sz="900" b="1" u="sng" dirty="0" smtClean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sz="900" b="1" u="sng" dirty="0" smtClean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수료증은 </a:t>
            </a:r>
            <a:r>
              <a:rPr lang="en-US" altLang="ko-KR" sz="900" b="1" u="sng" dirty="0" smtClean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sz="900" b="1" u="sng" dirty="0" smtClean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월말까지 근무 완료자에게만 지급됩니다</a:t>
            </a:r>
            <a:r>
              <a:rPr lang="en-US" altLang="ko-KR" sz="900" b="1" u="sng" dirty="0" smtClean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ko-KR" sz="900" b="1" i="1" u="sng" dirty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접수 방법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첨부파일의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지원서와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개인정보 수집이용동의서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다운로드하여 작성 후 </a:t>
            </a:r>
            <a:endParaRPr lang="en-US" altLang="ko-KR" sz="9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(trend_it.cnt@partner.samsung.com)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 접수</a:t>
            </a:r>
            <a:endParaRPr lang="en-US" altLang="ko-KR" sz="9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ko-KR" sz="900" b="1" i="1" u="sng" dirty="0" smtClean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ko-KR" sz="900" b="1" i="1" u="sng" dirty="0" smtClean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ko-KR" sz="900" b="1" i="1" u="sng" dirty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ko-KR" sz="900" b="1" i="1" u="sng" dirty="0" smtClean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ko-KR" sz="900" b="1" i="1" u="sng" dirty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ko-KR" sz="900" b="1" i="1" u="sng" dirty="0" smtClean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ko-KR" sz="900" b="1" i="1" u="sng" dirty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지원 문의 사항은 이메일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(trend_it.cnt@partner.samsung.com)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 문의해주시기 바랍니다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문의 시 이메일 제목을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삼성물산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Trend-It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지원 문의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이름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으로 보내주세요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문의 답변은 평일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10~17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시에 가능하며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평일 기준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1~2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일이 소요될 수 있습니다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316761" y="667757"/>
            <a:ext cx="4650175" cy="5843142"/>
          </a:xfrm>
          <a:prstGeom prst="rect">
            <a:avLst/>
          </a:prstGeom>
        </p:spPr>
        <p:txBody>
          <a:bodyPr vert="horz" lIns="91441" tIns="45720" rIns="91441" bIns="4572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활동 내용 및 기간</a:t>
            </a:r>
            <a:endParaRPr lang="en-US" altLang="ko-KR" sz="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활동 내용 </a:t>
            </a:r>
            <a:endParaRPr lang="en-US" altLang="ko-KR" sz="9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·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삼성물산 리조트부문에서 새롭게 추진하는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APP(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서비스 프로젝트의 일원으로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참여</a:t>
            </a:r>
            <a:endParaRPr lang="en-US" altLang="ko-KR" sz="9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·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시장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고객 트렌드를 파악하고 </a:t>
            </a:r>
            <a:r>
              <a:rPr lang="ko-KR" altLang="en-US" sz="9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니즈에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부합하는 서비스와 컨텐츠를 직접 기획</a:t>
            </a:r>
            <a:endParaRPr lang="en-US" altLang="ko-KR" sz="9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*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현직 전문가와 함께 프로젝트 진행</a:t>
            </a:r>
            <a:endParaRPr lang="en-US" altLang="ko-KR" sz="9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altLang="ko-KR" sz="9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근무기간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2022.8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선발 시점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~ 2022.12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월말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900" b="1" u="sng" dirty="0" smtClean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sz="900" b="1" u="sng" dirty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세부 일정 등</a:t>
            </a:r>
            <a:r>
              <a:rPr lang="en-US" altLang="ko-KR" sz="900" b="1" u="sng" dirty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900" b="1" u="sng" dirty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자세한 내용은 합격자 대상으로 개별 </a:t>
            </a:r>
            <a:r>
              <a:rPr lang="ko-KR" altLang="en-US" sz="900" b="1" u="sng" dirty="0" smtClean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공지 </a:t>
            </a:r>
            <a:r>
              <a:rPr lang="ko-KR" altLang="en-US" sz="900" b="1" u="sng" dirty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예정입니다</a:t>
            </a:r>
            <a:r>
              <a:rPr lang="en-US" altLang="ko-KR" sz="900" b="1" u="sng" dirty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900" b="1" u="sng" dirty="0" smtClean="0">
              <a:solidFill>
                <a:srgbClr val="000099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altLang="ko-KR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처우 및 제공 혜택</a:t>
            </a:r>
            <a:endParaRPr lang="ko-KR" altLang="en-US" sz="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컨텐츠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서비스 개발 </a:t>
            </a:r>
            <a:r>
              <a:rPr lang="ko-KR" altLang="en-US" sz="9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어시스턴트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계약직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월 급여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200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만원 수준</a:t>
            </a:r>
            <a:endParaRPr lang="en-US" altLang="ko-KR" sz="9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근무시간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1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시간 근무</a:t>
            </a:r>
            <a:endParaRPr lang="en-US" altLang="ko-KR" sz="9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수도권 무료 셔틀버스 운행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서울 강남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수원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용인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원거리 거주자 기숙사 입주 가능</a:t>
            </a:r>
            <a:endParaRPr lang="en-US" altLang="ko-KR" sz="9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사원식당 이용 시 식사 지원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40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식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수료증 수여</a:t>
            </a:r>
            <a:endParaRPr lang="en-US" altLang="ko-KR" sz="9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altLang="ko-KR" sz="9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선발 </a:t>
            </a:r>
            <a:r>
              <a:rPr lang="ko-KR" altLang="en-US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대상</a:t>
            </a:r>
            <a:endParaRPr lang="ko-KR" altLang="en-US" sz="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최종 선발 시 즉시 입사 가능한 자</a:t>
            </a:r>
            <a:endParaRPr lang="en-US" altLang="ko-KR" sz="9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22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월말까지 상시 근무 가능한 자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9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~18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 근무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창의적인 사고와 원활한 커뮤니케이션이 가능한 자</a:t>
            </a:r>
            <a:endParaRPr lang="en-US" altLang="ko-KR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sz="9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우대사항</a:t>
            </a:r>
            <a:endParaRPr lang="en-US" altLang="ko-KR" sz="9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*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9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웹디자인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9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가능자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포토샵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일러스트레이터 등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*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동영상 편집 </a:t>
            </a:r>
            <a:r>
              <a:rPr lang="ko-KR" altLang="en-US" sz="9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가능자</a:t>
            </a:r>
            <a:endParaRPr lang="en-US" altLang="ko-KR" sz="9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* SNS(</a:t>
            </a:r>
            <a:r>
              <a:rPr lang="ko-KR" altLang="en-US" sz="9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인스타그램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블로그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브런치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운영 경험자</a:t>
            </a:r>
            <a:endParaRPr lang="en-US" altLang="ko-KR" sz="9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* SNS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마케팅 인턴 경험자</a:t>
            </a:r>
            <a:endParaRPr lang="en-US" altLang="ko-KR" sz="9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altLang="ko-KR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altLang="ko-KR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altLang="ko-KR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altLang="ko-KR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altLang="ko-KR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altLang="ko-KR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altLang="ko-KR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altLang="ko-KR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9" name="직선 연결선 8"/>
          <p:cNvCxnSpPr>
            <a:stCxn id="8" idx="0"/>
            <a:endCxn id="8" idx="2"/>
          </p:cNvCxnSpPr>
          <p:nvPr/>
        </p:nvCxnSpPr>
        <p:spPr>
          <a:xfrm>
            <a:off x="5056813" y="527152"/>
            <a:ext cx="0" cy="61333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124806"/>
              </p:ext>
            </p:extLst>
          </p:nvPr>
        </p:nvGraphicFramePr>
        <p:xfrm>
          <a:off x="5146691" y="2920044"/>
          <a:ext cx="4493128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0592">
                  <a:extLst>
                    <a:ext uri="{9D8B030D-6E8A-4147-A177-3AD203B41FA5}">
                      <a16:colId xmlns:a16="http://schemas.microsoft.com/office/drawing/2014/main" val="1502416112"/>
                    </a:ext>
                  </a:extLst>
                </a:gridCol>
                <a:gridCol w="3822536">
                  <a:extLst>
                    <a:ext uri="{9D8B030D-6E8A-4147-A177-3AD203B41FA5}">
                      <a16:colId xmlns:a16="http://schemas.microsoft.com/office/drawing/2014/main" val="46006249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지원</a:t>
                      </a:r>
                      <a:r>
                        <a:rPr lang="ko-KR" altLang="en-US" sz="9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메일 전송 시 유의 사항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altLang="en-US" sz="8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846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메일 제목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ko-KR" altLang="en-US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삼성물산 </a:t>
                      </a:r>
                      <a:r>
                        <a:rPr lang="en-US" altLang="ko-KR" sz="900" dirty="0" err="1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TrendIT</a:t>
                      </a:r>
                      <a:r>
                        <a:rPr lang="ko-KR" altLang="en-US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지원</a:t>
                      </a:r>
                      <a:r>
                        <a:rPr lang="en-US" altLang="ko-KR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_</a:t>
                      </a:r>
                      <a:r>
                        <a:rPr lang="ko-KR" altLang="en-US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이름</a:t>
                      </a:r>
                      <a:endParaRPr lang="en-US" altLang="ko-KR" sz="900" dirty="0" smtClean="0">
                        <a:solidFill>
                          <a:srgbClr val="000099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300690"/>
                  </a:ext>
                </a:extLst>
              </a:tr>
              <a:tr h="44688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첨부 파일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ko-KR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1)</a:t>
                      </a:r>
                      <a:r>
                        <a:rPr lang="ko-KR" altLang="en-US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삼성물산</a:t>
                      </a:r>
                      <a:r>
                        <a:rPr lang="en-US" altLang="ko-KR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Trend-It </a:t>
                      </a:r>
                      <a:r>
                        <a:rPr lang="ko-KR" altLang="en-US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지원서</a:t>
                      </a:r>
                      <a:r>
                        <a:rPr lang="en-US" altLang="ko-KR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_</a:t>
                      </a:r>
                      <a:r>
                        <a:rPr lang="ko-KR" altLang="en-US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이름 </a:t>
                      </a:r>
                      <a:r>
                        <a:rPr lang="en-US" altLang="ko-KR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파일</a:t>
                      </a:r>
                      <a:r>
                        <a:rPr lang="en-US" altLang="ko-KR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양식은 자유</a:t>
                      </a:r>
                      <a:r>
                        <a:rPr lang="en-US" altLang="ko-KR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ko-KR" sz="900" baseline="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</a:t>
                      </a:r>
                      <a:r>
                        <a:rPr lang="en-US" altLang="ko-KR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※ </a:t>
                      </a:r>
                      <a:r>
                        <a:rPr lang="ko-KR" altLang="en-US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포트폴리오 제출 희망자는 자유 형태로 전달 가능</a:t>
                      </a:r>
                      <a:r>
                        <a:rPr lang="en-US" altLang="ko-KR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압축파일 포함</a:t>
                      </a:r>
                      <a:r>
                        <a:rPr lang="en-US" altLang="ko-KR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ko-KR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2)</a:t>
                      </a:r>
                      <a:r>
                        <a:rPr lang="ko-KR" altLang="en-US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삼성물산 </a:t>
                      </a:r>
                      <a:r>
                        <a:rPr lang="en-US" altLang="ko-KR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Trend-IT </a:t>
                      </a:r>
                      <a:r>
                        <a:rPr lang="ko-KR" altLang="en-US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개인정보 수집이용동의서</a:t>
                      </a:r>
                      <a:r>
                        <a:rPr lang="en-US" altLang="ko-KR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_</a:t>
                      </a:r>
                      <a:r>
                        <a:rPr lang="ko-KR" altLang="en-US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이름</a:t>
                      </a:r>
                      <a:r>
                        <a:rPr lang="en-US" altLang="ko-KR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(JPG </a:t>
                      </a:r>
                      <a:r>
                        <a:rPr lang="ko-KR" altLang="en-US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또는 </a:t>
                      </a:r>
                      <a:r>
                        <a:rPr lang="en-US" altLang="ko-KR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PDF)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ko-KR" sz="900" baseline="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</a:t>
                      </a:r>
                      <a:r>
                        <a:rPr lang="en-US" altLang="ko-KR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※ </a:t>
                      </a:r>
                      <a:r>
                        <a:rPr lang="ko-KR" altLang="en-US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개인정보 수집이용동의서 출력 → 자필로 기입</a:t>
                      </a:r>
                      <a:r>
                        <a:rPr lang="en-US" altLang="ko-KR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서명 → 스캔본 전송</a:t>
                      </a:r>
                      <a:endParaRPr lang="en-US" altLang="ko-KR" sz="900" dirty="0">
                        <a:solidFill>
                          <a:srgbClr val="000099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732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41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03517" y="552091"/>
            <a:ext cx="9646361" cy="613338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"/>
            <a:ext cx="9906000" cy="552089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지원서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4390"/>
              </p:ext>
            </p:extLst>
          </p:nvPr>
        </p:nvGraphicFramePr>
        <p:xfrm>
          <a:off x="204076" y="768489"/>
          <a:ext cx="4666567" cy="5672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8513">
                  <a:extLst>
                    <a:ext uri="{9D8B030D-6E8A-4147-A177-3AD203B41FA5}">
                      <a16:colId xmlns:a16="http://schemas.microsoft.com/office/drawing/2014/main" val="2682382252"/>
                    </a:ext>
                  </a:extLst>
                </a:gridCol>
                <a:gridCol w="334669">
                  <a:extLst>
                    <a:ext uri="{9D8B030D-6E8A-4147-A177-3AD203B41FA5}">
                      <a16:colId xmlns:a16="http://schemas.microsoft.com/office/drawing/2014/main" val="13766223"/>
                    </a:ext>
                  </a:extLst>
                </a:gridCol>
                <a:gridCol w="421789">
                  <a:extLst>
                    <a:ext uri="{9D8B030D-6E8A-4147-A177-3AD203B41FA5}">
                      <a16:colId xmlns:a16="http://schemas.microsoft.com/office/drawing/2014/main" val="3768333707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880458697"/>
                    </a:ext>
                  </a:extLst>
                </a:gridCol>
                <a:gridCol w="299470">
                  <a:extLst>
                    <a:ext uri="{9D8B030D-6E8A-4147-A177-3AD203B41FA5}">
                      <a16:colId xmlns:a16="http://schemas.microsoft.com/office/drawing/2014/main" val="1252879432"/>
                    </a:ext>
                  </a:extLst>
                </a:gridCol>
                <a:gridCol w="207606">
                  <a:extLst>
                    <a:ext uri="{9D8B030D-6E8A-4147-A177-3AD203B41FA5}">
                      <a16:colId xmlns:a16="http://schemas.microsoft.com/office/drawing/2014/main" val="4095028632"/>
                    </a:ext>
                  </a:extLst>
                </a:gridCol>
                <a:gridCol w="399011">
                  <a:extLst>
                    <a:ext uri="{9D8B030D-6E8A-4147-A177-3AD203B41FA5}">
                      <a16:colId xmlns:a16="http://schemas.microsoft.com/office/drawing/2014/main" val="894502802"/>
                    </a:ext>
                  </a:extLst>
                </a:gridCol>
                <a:gridCol w="706582">
                  <a:extLst>
                    <a:ext uri="{9D8B030D-6E8A-4147-A177-3AD203B41FA5}">
                      <a16:colId xmlns:a16="http://schemas.microsoft.com/office/drawing/2014/main" val="2599667986"/>
                    </a:ext>
                  </a:extLst>
                </a:gridCol>
                <a:gridCol w="1030163">
                  <a:extLst>
                    <a:ext uri="{9D8B030D-6E8A-4147-A177-3AD203B41FA5}">
                      <a16:colId xmlns:a16="http://schemas.microsoft.com/office/drawing/2014/main" val="62124129"/>
                    </a:ext>
                  </a:extLst>
                </a:gridCol>
              </a:tblGrid>
              <a:tr h="235009">
                <a:tc gridSpan="9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기본 인적 사항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71728"/>
                  </a:ext>
                </a:extLst>
              </a:tr>
              <a:tr h="24544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이름</a:t>
                      </a: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성별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생년월일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5568761"/>
                  </a:ext>
                </a:extLst>
              </a:tr>
              <a:tr h="184957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학교</a:t>
                      </a: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419445"/>
                  </a:ext>
                </a:extLst>
              </a:tr>
              <a:tr h="24544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학과</a:t>
                      </a: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856243"/>
                  </a:ext>
                </a:extLst>
              </a:tr>
              <a:tr h="487374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학년 </a:t>
                      </a:r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 </a:t>
                      </a: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학기 및</a:t>
                      </a:r>
                      <a:endParaRPr lang="en-US" altLang="ko-KR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재학 여부</a:t>
                      </a:r>
                      <a:endParaRPr lang="en-US" altLang="ko-KR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2022.8</a:t>
                      </a: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월 </a:t>
                      </a: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기준</a:t>
                      </a:r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9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</a:t>
                      </a:r>
                      <a:r>
                        <a:rPr lang="ko-KR" altLang="en-US" sz="9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학년 </a:t>
                      </a:r>
                      <a:r>
                        <a:rPr lang="en-US" altLang="ko-KR" sz="9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</a:t>
                      </a:r>
                      <a:r>
                        <a:rPr lang="ko-KR" altLang="en-US" sz="9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학기</a:t>
                      </a:r>
                      <a:endParaRPr lang="en-US" altLang="ko-KR" sz="9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재학 중 </a:t>
                      </a:r>
                      <a:r>
                        <a:rPr lang="en-US" altLang="ko-KR" sz="9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 </a:t>
                      </a:r>
                      <a:r>
                        <a:rPr lang="ko-KR" altLang="en-US" sz="9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휴학 중</a:t>
                      </a:r>
                      <a:endParaRPr lang="en-US" altLang="ko-KR" sz="9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437000"/>
                  </a:ext>
                </a:extLst>
              </a:tr>
              <a:tr h="245440">
                <a:tc gridSpan="2">
                  <a:txBody>
                    <a:bodyPr/>
                    <a:lstStyle/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연락처</a:t>
                      </a: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6823"/>
                  </a:ext>
                </a:extLst>
              </a:tr>
              <a:tr h="235009">
                <a:tc gridSpan="2">
                  <a:txBody>
                    <a:bodyPr/>
                    <a:lstStyle/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주소</a:t>
                      </a:r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 거주지</a:t>
                      </a:r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00</a:t>
                      </a:r>
                      <a:r>
                        <a:rPr lang="ko-KR" altLang="en-US" sz="9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 </a:t>
                      </a:r>
                      <a:r>
                        <a:rPr lang="en-US" altLang="ko-KR" sz="9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00</a:t>
                      </a:r>
                      <a:r>
                        <a:rPr lang="ko-KR" altLang="en-US" sz="9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 </a:t>
                      </a:r>
                      <a:r>
                        <a:rPr lang="en-US" altLang="ko-KR" sz="9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9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활동 기간 동안의 거주지</a:t>
                      </a:r>
                      <a:r>
                        <a:rPr lang="en-US" altLang="ko-KR" sz="9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</a:t>
                      </a:r>
                      <a:r>
                        <a:rPr lang="en-US" altLang="ko-KR" sz="9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 까지만 적어주세요</a:t>
                      </a:r>
                      <a:r>
                        <a:rPr lang="en-US" altLang="ko-KR" sz="9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9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748451"/>
                  </a:ext>
                </a:extLst>
              </a:tr>
              <a:tr h="245440">
                <a:tc gridSpan="2">
                  <a:txBody>
                    <a:bodyPr/>
                    <a:lstStyle/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E-Mail</a:t>
                      </a:r>
                      <a:endParaRPr lang="ko-KR" altLang="en-US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011159"/>
                  </a:ext>
                </a:extLst>
              </a:tr>
              <a:tr h="502720">
                <a:tc gridSpan="9">
                  <a:txBody>
                    <a:bodyPr/>
                    <a:lstStyle/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교내</a:t>
                      </a:r>
                      <a:r>
                        <a:rPr lang="en-US" altLang="ko-KR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외 활동</a:t>
                      </a:r>
                      <a:endParaRPr lang="en-US" altLang="ko-KR" sz="900" dirty="0" smtClean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교내 활동 </a:t>
                      </a:r>
                      <a:r>
                        <a:rPr lang="en-US" altLang="ko-KR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학회</a:t>
                      </a:r>
                      <a:r>
                        <a:rPr lang="en-US" altLang="ko-KR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동아리 등</a:t>
                      </a:r>
                      <a:r>
                        <a:rPr lang="en-US" altLang="ko-KR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외부 활동 </a:t>
                      </a:r>
                      <a:r>
                        <a:rPr lang="en-US" altLang="ko-KR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</a:t>
                      </a: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패널</a:t>
                      </a:r>
                      <a:r>
                        <a:rPr lang="en-US" altLang="ko-KR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인턴십</a:t>
                      </a:r>
                      <a:r>
                        <a:rPr lang="en-US" altLang="ko-KR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자격증</a:t>
                      </a:r>
                      <a:r>
                        <a:rPr lang="en-US" altLang="ko-KR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해외 체류 등</a:t>
                      </a:r>
                      <a:r>
                        <a:rPr lang="en-US" altLang="ko-KR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900" dirty="0" smtClean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788540"/>
                  </a:ext>
                </a:extLst>
              </a:tr>
              <a:tr h="235009">
                <a:tc>
                  <a:txBody>
                    <a:bodyPr/>
                    <a:lstStyle/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활동명</a:t>
                      </a: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6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/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활동 기간</a:t>
                      </a: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활동 내용</a:t>
                      </a: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019291"/>
                  </a:ext>
                </a:extLst>
              </a:tr>
              <a:tr h="245440">
                <a:tc>
                  <a:txBody>
                    <a:bodyPr/>
                    <a:lstStyle/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6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6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089834"/>
                  </a:ext>
                </a:extLst>
              </a:tr>
              <a:tr h="245440">
                <a:tc>
                  <a:txBody>
                    <a:bodyPr/>
                    <a:lstStyle/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6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6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040902"/>
                  </a:ext>
                </a:extLst>
              </a:tr>
              <a:tr h="245440">
                <a:tc>
                  <a:txBody>
                    <a:bodyPr/>
                    <a:lstStyle/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6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6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16689"/>
                  </a:ext>
                </a:extLst>
              </a:tr>
              <a:tr h="245440">
                <a:tc>
                  <a:txBody>
                    <a:bodyPr/>
                    <a:lstStyle/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6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6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921329"/>
                  </a:ext>
                </a:extLst>
              </a:tr>
              <a:tr h="245440">
                <a:tc>
                  <a:txBody>
                    <a:bodyPr/>
                    <a:lstStyle/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6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6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41913"/>
                  </a:ext>
                </a:extLst>
              </a:tr>
              <a:tr h="245440">
                <a:tc>
                  <a:txBody>
                    <a:bodyPr/>
                    <a:lstStyle/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6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6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293049"/>
                  </a:ext>
                </a:extLst>
              </a:tr>
              <a:tr h="245440">
                <a:tc>
                  <a:txBody>
                    <a:bodyPr/>
                    <a:lstStyle/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6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solidFill>
                          <a:schemeClr val="bg1">
                            <a:lumMod val="6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2078"/>
                  </a:ext>
                </a:extLst>
              </a:tr>
              <a:tr h="1033055">
                <a:tc gridSpan="9">
                  <a:txBody>
                    <a:bodyPr/>
                    <a:lstStyle/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상기 지원서 상에 모든 기재 사항은 사실과 다름 없음을 확인합니다</a:t>
                      </a: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더불어</a:t>
                      </a: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지원서 및 제안서</a:t>
                      </a: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내용 상 타인 혹은 인터넷 상의 정보를 도용하였음이 발견될 시</a:t>
                      </a:r>
                      <a:endParaRPr lang="en-US" altLang="ko-KR" sz="90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합격이 취소될 수 있음에 동의합니다</a:t>
                      </a: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    월     일         작성자</a:t>
                      </a: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340096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213835"/>
              </p:ext>
            </p:extLst>
          </p:nvPr>
        </p:nvGraphicFramePr>
        <p:xfrm>
          <a:off x="4983855" y="768488"/>
          <a:ext cx="4701440" cy="5742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1440">
                  <a:extLst>
                    <a:ext uri="{9D8B030D-6E8A-4147-A177-3AD203B41FA5}">
                      <a16:colId xmlns:a16="http://schemas.microsoft.com/office/drawing/2014/main" val="26823822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36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지원 동기</a:t>
                      </a:r>
                      <a:endParaRPr lang="en-US" altLang="ko-KR" sz="900" b="0" dirty="0" smtClean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071728"/>
                  </a:ext>
                </a:extLst>
              </a:tr>
              <a:tr h="2618948"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※</a:t>
                      </a:r>
                      <a:r>
                        <a:rPr lang="ko-KR" altLang="en-US" sz="900" i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지원 동기를 작성해주세요</a:t>
                      </a:r>
                      <a:r>
                        <a:rPr lang="en-US" altLang="ko-KR" sz="900" i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5568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본인의 장단점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748451"/>
                  </a:ext>
                </a:extLst>
              </a:tr>
              <a:tr h="2655917"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※</a:t>
                      </a:r>
                      <a:r>
                        <a:rPr lang="ko-KR" altLang="en-US" sz="900" i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본인의 장단점을 </a:t>
                      </a:r>
                      <a:r>
                        <a:rPr lang="ko-KR" altLang="en-US" sz="900" b="1" i="1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</a:t>
                      </a:r>
                      <a:r>
                        <a:rPr lang="en-US" altLang="ko-KR" sz="900" b="1" i="1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900" b="1" i="1" dirty="0" smtClean="0">
                          <a:solidFill>
                            <a:srgbClr val="000099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가지씩 </a:t>
                      </a:r>
                      <a:r>
                        <a:rPr lang="ko-KR" altLang="en-US" sz="900" i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작성해 주세요</a:t>
                      </a:r>
                      <a:r>
                        <a:rPr lang="en-US" altLang="ko-KR" sz="900" i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pPr marL="0" marR="0" lvl="0" indent="0" algn="l" defTabSz="91436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i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[</a:t>
                      </a:r>
                      <a:r>
                        <a:rPr lang="ko-KR" altLang="en-US" sz="900" i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장 점</a:t>
                      </a:r>
                      <a:r>
                        <a:rPr lang="en-US" altLang="ko-KR" sz="900" i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]</a:t>
                      </a:r>
                    </a:p>
                    <a:p>
                      <a:pPr marL="0" marR="0" lvl="0" indent="0" algn="l" defTabSz="91436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i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1) </a:t>
                      </a:r>
                    </a:p>
                    <a:p>
                      <a:pPr marL="0" marR="0" lvl="0" indent="0" algn="l" defTabSz="91436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i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2) </a:t>
                      </a:r>
                    </a:p>
                    <a:p>
                      <a:pPr marL="0" marR="0" lvl="0" indent="0" algn="l" defTabSz="91436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i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3) </a:t>
                      </a:r>
                    </a:p>
                    <a:p>
                      <a:pPr marL="0" marR="0" lvl="0" indent="0" algn="l" defTabSz="91436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i="1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lvl="0" indent="0" algn="l" defTabSz="91436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i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</a:t>
                      </a:r>
                      <a:r>
                        <a:rPr lang="ko-KR" altLang="en-US" sz="900" i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 점</a:t>
                      </a:r>
                      <a:r>
                        <a:rPr lang="en-US" altLang="ko-KR" sz="900" i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]</a:t>
                      </a:r>
                    </a:p>
                    <a:p>
                      <a:pPr marL="0" marR="0" lvl="0" indent="0" algn="l" defTabSz="91436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i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1)</a:t>
                      </a:r>
                    </a:p>
                    <a:p>
                      <a:pPr marL="0" marR="0" lvl="0" indent="0" algn="l" defTabSz="91436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i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2)</a:t>
                      </a:r>
                    </a:p>
                    <a:p>
                      <a:pPr marL="0" marR="0" lvl="0" indent="0" algn="l" defTabSz="91436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i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3)</a:t>
                      </a:r>
                      <a:endParaRPr lang="en-US" altLang="ko-KR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1" marR="9144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7406508"/>
                  </a:ext>
                </a:extLst>
              </a:tr>
            </a:tbl>
          </a:graphicData>
        </a:graphic>
      </p:graphicFrame>
      <p:cxnSp>
        <p:nvCxnSpPr>
          <p:cNvPr id="8" name="직선 연결선 7"/>
          <p:cNvCxnSpPr/>
          <p:nvPr/>
        </p:nvCxnSpPr>
        <p:spPr>
          <a:xfrm>
            <a:off x="4926698" y="552091"/>
            <a:ext cx="0" cy="61333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91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53394" y="560403"/>
            <a:ext cx="9646361" cy="613338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5406"/>
            <a:ext cx="9906000" cy="544998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2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개인 활동 이력 소개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부제목 2"/>
          <p:cNvSpPr txBox="1">
            <a:spLocks/>
          </p:cNvSpPr>
          <p:nvPr/>
        </p:nvSpPr>
        <p:spPr>
          <a:xfrm>
            <a:off x="233632" y="752475"/>
            <a:ext cx="9043372" cy="943321"/>
          </a:xfrm>
          <a:prstGeom prst="rect">
            <a:avLst/>
          </a:prstGeom>
        </p:spPr>
        <p:txBody>
          <a:bodyPr vert="horz" lIns="91441" tIns="45720" rIns="91441" bIns="4572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b="1" i="1" u="sng" dirty="0" smtClean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sz="900" b="1" i="1" u="sng" dirty="0" smtClean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아래 활동 이력이 있는 경우 어떤 내용이었는지 최대한 자세히 작성해 주세요</a:t>
            </a:r>
            <a:r>
              <a:rPr lang="en-US" altLang="ko-KR" sz="900" b="1" i="1" u="sng" dirty="0" smtClean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b="1" i="1" u="sng" dirty="0" smtClean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사진</a:t>
            </a:r>
            <a:r>
              <a:rPr lang="en-US" altLang="ko-KR" sz="900" b="1" i="1" u="sng" dirty="0" smtClean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900" b="1" i="1" u="sng" dirty="0" smtClean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영상 등 첨부 추천</a:t>
            </a:r>
            <a:r>
              <a:rPr lang="en-US" altLang="ko-KR" sz="900" b="1" i="1" u="sng" dirty="0" smtClean="0">
                <a:solidFill>
                  <a:srgbClr val="0000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개인 </a:t>
            </a:r>
            <a:r>
              <a:rPr lang="en-US" altLang="ko-KR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SNS/</a:t>
            </a:r>
            <a:r>
              <a:rPr lang="ko-KR" altLang="en-US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블로그 운영 경험</a:t>
            </a:r>
            <a:endParaRPr lang="en-US" altLang="ko-KR" sz="9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r>
              <a:rPr lang="en-US" altLang="ko-KR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9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웹디자인</a:t>
            </a:r>
            <a:r>
              <a:rPr lang="ko-KR" altLang="en-US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산출물 소개</a:t>
            </a:r>
            <a:endParaRPr lang="en-US" altLang="ko-KR" sz="9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SNS </a:t>
            </a:r>
            <a:r>
              <a:rPr lang="ko-KR" altLang="en-US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마케팅 인턴 경험 내용</a:t>
            </a:r>
            <a:endParaRPr lang="en-US" altLang="ko-KR" sz="9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altLang="ko-KR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ko-KR" altLang="en-US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양식의 제한은 없으며</a:t>
            </a:r>
            <a:r>
              <a:rPr lang="en-US" altLang="ko-KR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개인 포트폴리오를 갖고 계신 분들께서는 포트폴리오로 대체 가능합니다</a:t>
            </a:r>
            <a:r>
              <a:rPr lang="en-US" altLang="ko-KR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altLang="ko-KR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altLang="ko-KR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altLang="ko-KR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altLang="ko-KR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7051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1977</TotalTime>
  <Words>656</Words>
  <Application>Microsoft Office PowerPoint</Application>
  <PresentationFormat>A4 용지(210x297mm)</PresentationFormat>
  <Paragraphs>127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9" baseType="lpstr">
      <vt:lpstr>나눔고딕</vt:lpstr>
      <vt:lpstr>Calibri</vt:lpstr>
      <vt:lpstr>맑은 고딕</vt:lpstr>
      <vt:lpstr>Calibri Light</vt:lpstr>
      <vt:lpstr>Arial</vt:lpstr>
      <vt:lpstr>Office 테마</vt:lpstr>
      <vt:lpstr> [ 삼성물산 Trend-It 지원 가이드 ]</vt:lpstr>
      <vt:lpstr> 1. 지원서</vt:lpstr>
      <vt:lpstr> 2. 개인 활동 이력 소개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user</cp:lastModifiedBy>
  <cp:revision>175</cp:revision>
  <cp:lastPrinted>2021-02-01T01:21:25Z</cp:lastPrinted>
  <dcterms:created xsi:type="dcterms:W3CDTF">2018-06-04T08:18:41Z</dcterms:created>
  <dcterms:modified xsi:type="dcterms:W3CDTF">2022-08-01T07:04:55Z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D:\마케팅기획(정연)\대학생 협업('17,'18)\대학생 Marketers 운영('18년~)\1. 모집\180604 에버랜드 대학생 마케터스 지원서 및 아이디어 제안서.pptx</vt:lpwstr>
  </property>
</Properties>
</file>