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260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8423F7-04AD-5810-8EA4-329741465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258CD74-5319-808E-0407-207C968D8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BDF54D-986C-C50F-723C-8E6EAA6A4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96821E-E8D9-7727-10E4-797DF377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F407D66-65E2-203C-4CB2-C1F50E80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08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1CAE76-9940-4585-58FB-42397D599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56FF80-0B64-87D7-D365-CED0584D4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59CAB1-4A5B-2956-5D03-E9FBFFC17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937A57-9DD8-F64A-A36C-FEF9916E4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E17B01-0794-90F7-FEAD-C8383520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A08EABE-14B6-BA70-07DA-AE158585D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188474B-71A1-0036-5FA6-1E50E4BAD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670CD9-32CB-E5F7-2C34-C24BA0EC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1B59A2-F3C8-F276-8EF0-B10B95542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A463F1-7995-11C3-1619-DE10825B8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17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5A172B-5C09-738F-703C-B335A1A9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87C210-B687-58D5-EF5B-B4F97330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340365-68F9-CDC1-4173-721DD625A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BEC5C28-0B0E-901D-4EC8-8705D91F7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06E222-8CC0-2DC1-F494-10239E0BC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0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EEE71D-0099-8700-FC1F-692E36129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25DBB7-DE86-2365-9689-587C4D5D3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7C177A-5394-9A96-BCF4-0F4935967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96E4FF-7893-9BF3-7021-C61118FB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F23754-D1B1-15EA-CF1A-577EDC72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69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FEB85E-FBA1-DFBD-C8BF-772894F55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81DEA0-BD52-2D5F-82BC-ADB3BD1BF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3D546E2-00C4-03A5-0898-D8D42D86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360D729-C63B-44E9-1110-1B8CD7044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C31D9B-CDCA-504E-9812-1FB735106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BBAC9E-C3EE-ACC1-2F30-552295CE3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396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65B35C-2AC8-1C08-EFC3-1F4D622D1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6FD489C-D6F3-6ED6-40E0-FB2053487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EDB794E-AC16-9EF0-53CE-C163351EC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169BFF1-561F-330F-B81B-CED53A586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EE00593-C00F-1C41-7446-F6F4DA718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2510703-D862-4A8F-A26F-1B3C718EC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6061F8F-8E40-5650-30C0-A3CF7632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1C04E73-6444-912B-CEEE-2ED04D47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83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85078E-557E-608D-0446-FE4E2B886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D524C4C-B576-B48D-8955-C6CDB4818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5A264C-636B-8741-2D58-5BEDDD962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EFE96C-1F7E-C2B6-639C-6419575B6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19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3144464-022B-383F-EF53-4C3976EC2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0F4AC5F-57EA-C50F-4B27-14BD88FDA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F412ED-C229-6FB8-2501-65DD693F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235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B53454-75DA-E2E2-AE70-A568F8FA8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52DA63-8982-C5AE-3685-59034B57A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F8C19AC-C894-526A-1ECF-B28985E78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660E9E-7DD5-12FC-8FB9-5916AB7F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2C1E729-C1AA-9DED-123F-3EEE9293E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7BD33D-9EEA-AD9B-ABAC-C6FDD6F56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852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DF56B4-7812-BBE8-F8A2-3FFB86356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077D8D9-7C37-751E-218D-F21D3DAAA6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86EA0A8-2EAA-F72D-215C-33A9FEB9D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1A51E8-03DE-01CF-FAAE-C7DD28655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F52D19-8017-D91D-EDA3-AE20E829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BABBE03-332A-D5FA-1CE5-E2F9D4E6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68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48D8946-A624-6238-094D-5D49E30EF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29D4F8-6595-AB2A-E9BC-6ECE58F04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7FF8E0-CB76-CEDA-6433-2E902F74C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15F47-F30A-4E88-8A29-56B67DF3E5C5}" type="datetimeFigureOut">
              <a:rPr lang="ko-KR" altLang="en-US" smtClean="0"/>
              <a:t>2023-05-10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F4FD99-7175-C929-4DE5-1A1AF3C0B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23C107-2AAE-B56B-1BC8-D208705FA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9BAA2-6350-4527-A386-AA9B9B242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93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CF220C39-58B0-43AD-D60E-FCC326B8E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7764"/>
            <a:ext cx="9144000" cy="12206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altLang="ko-KR" sz="28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2023</a:t>
            </a:r>
            <a:r>
              <a:rPr lang="ko-KR" altLang="en-US" sz="2800" spc="-15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인천도시디자인공모전</a:t>
            </a:r>
            <a:endParaRPr lang="en-US" altLang="ko-KR" sz="2800" spc="-15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00000"/>
              </a:lnSpc>
            </a:pPr>
            <a:r>
              <a:rPr lang="ko-KR" altLang="en-US" sz="6000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제안서 제출양식</a:t>
            </a:r>
          </a:p>
        </p:txBody>
      </p:sp>
    </p:spTree>
    <p:extLst>
      <p:ext uri="{BB962C8B-B14F-4D97-AF65-F5344CB8AC3E}">
        <p14:creationId xmlns:p14="http://schemas.microsoft.com/office/powerpoint/2010/main" val="174303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04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수립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7" y="1683277"/>
            <a:ext cx="97498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향 후 기대효과</a:t>
            </a:r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0D8A9037-5AF2-6F82-3C01-5D1E0F36D63D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아이디어 제안을 구체화 할 경우 예상되는 파급효과</a:t>
            </a: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477DCEA7-D2D8-4DA0-C55A-7D833273E248}"/>
              </a:ext>
            </a:extLst>
          </p:cNvPr>
          <p:cNvSpPr/>
          <p:nvPr/>
        </p:nvSpPr>
        <p:spPr>
          <a:xfrm>
            <a:off x="2511968" y="2092815"/>
            <a:ext cx="2665960" cy="2665960"/>
          </a:xfrm>
          <a:prstGeom prst="ellipse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</a:t>
            </a:r>
          </a:p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</a:p>
        </p:txBody>
      </p:sp>
      <p:sp>
        <p:nvSpPr>
          <p:cNvPr id="4" name="타원 3">
            <a:extLst>
              <a:ext uri="{FF2B5EF4-FFF2-40B4-BE49-F238E27FC236}">
                <a16:creationId xmlns:a16="http://schemas.microsoft.com/office/drawing/2014/main" id="{B8D892FA-7F3E-14D2-2CD6-3F5B725DC3CD}"/>
              </a:ext>
            </a:extLst>
          </p:cNvPr>
          <p:cNvSpPr/>
          <p:nvPr/>
        </p:nvSpPr>
        <p:spPr>
          <a:xfrm>
            <a:off x="4742781" y="2092815"/>
            <a:ext cx="2665960" cy="2665960"/>
          </a:xfrm>
          <a:prstGeom prst="ellipse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02</a:t>
            </a:r>
          </a:p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06880FFB-ECF7-1DE0-2BBC-8DBA7B3B307D}"/>
              </a:ext>
            </a:extLst>
          </p:cNvPr>
          <p:cNvSpPr/>
          <p:nvPr/>
        </p:nvSpPr>
        <p:spPr>
          <a:xfrm>
            <a:off x="6870855" y="2092815"/>
            <a:ext cx="2665960" cy="2665960"/>
          </a:xfrm>
          <a:prstGeom prst="ellipse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03</a:t>
            </a:r>
          </a:p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기대효과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E3AF0F-0D22-A2BF-4308-471CF72BCA89}"/>
              </a:ext>
            </a:extLst>
          </p:cNvPr>
          <p:cNvSpPr txBox="1"/>
          <p:nvPr/>
        </p:nvSpPr>
        <p:spPr>
          <a:xfrm>
            <a:off x="3318570" y="5064713"/>
            <a:ext cx="5514381" cy="898126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z="28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예상되는 파급효과 등</a:t>
            </a:r>
            <a:endParaRPr lang="en-US" altLang="ko-KR" sz="28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28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문제해결 방안을 통한 향후 기대효과</a:t>
            </a:r>
          </a:p>
        </p:txBody>
      </p:sp>
      <p:sp>
        <p:nvSpPr>
          <p:cNvPr id="7" name="오른쪽 대괄호 6">
            <a:extLst>
              <a:ext uri="{FF2B5EF4-FFF2-40B4-BE49-F238E27FC236}">
                <a16:creationId xmlns:a16="http://schemas.microsoft.com/office/drawing/2014/main" id="{BD47AE9F-5353-916F-85D6-C8CCB04DAEBE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8" name="오른쪽 대괄호 7">
            <a:extLst>
              <a:ext uri="{FF2B5EF4-FFF2-40B4-BE49-F238E27FC236}">
                <a16:creationId xmlns:a16="http://schemas.microsoft.com/office/drawing/2014/main" id="{22CCBCE9-2749-A266-BA18-C39C3CE56C29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10C913-5256-70EB-05C6-B3A0E633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462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아이디어 제안서 작성안내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6575C8-7082-1953-D814-D0691C66C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305"/>
            <a:ext cx="10515600" cy="4017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※ 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작성요령</a:t>
            </a: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심사기준 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아이디어의 </a:t>
            </a:r>
            <a:r>
              <a:rPr lang="ko-KR" altLang="en-US" sz="1600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혁신성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실현가능성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효과성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제안의 적절성 등 </a:t>
            </a: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아래의 내용을 포함하여 표지 포함 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ppt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또는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pdf 10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페이지 이내로 작성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통계 등 자료를 인용하였을 경우 반드시 출처 명기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제안서 내 항목 모두 필수 입력 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항목 수정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삭제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공란 제출 시 평가 불이익을 받을 수 있음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자료 내 특정폰트를 사용하였을 경우 폰트파일을 포함하여 제출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표지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목차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간지는 장수에서 제외함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제안서에 이름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연락처를 제외한 소속 등 그 외 개인정보 표기 시 자동 실격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저장형식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PPT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파일 또는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PDF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파일 제출</a:t>
            </a:r>
            <a:endParaRPr lang="en-US" altLang="ko-KR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파일명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&lt;</a:t>
            </a:r>
            <a:r>
              <a:rPr lang="ko-KR" altLang="en-US" sz="1600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작품명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_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이름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기재 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(ex.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어린이보호신호등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_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홍길동</a:t>
            </a:r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6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368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오른쪽 대괄호 19">
            <a:extLst>
              <a:ext uri="{FF2B5EF4-FFF2-40B4-BE49-F238E27FC236}">
                <a16:creationId xmlns:a16="http://schemas.microsoft.com/office/drawing/2014/main" id="{2B294423-D54F-5DCD-08AA-D561209FDBCA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21" name="오른쪽 대괄호 20">
            <a:extLst>
              <a:ext uri="{FF2B5EF4-FFF2-40B4-BE49-F238E27FC236}">
                <a16:creationId xmlns:a16="http://schemas.microsoft.com/office/drawing/2014/main" id="{EB1D0B32-7D42-7C82-F4BA-C033B349DA88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506773-CCD0-8A99-024F-C9DEB117D75F}"/>
              </a:ext>
            </a:extLst>
          </p:cNvPr>
          <p:cNvSpPr txBox="1"/>
          <p:nvPr/>
        </p:nvSpPr>
        <p:spPr>
          <a:xfrm>
            <a:off x="4182001" y="2632201"/>
            <a:ext cx="3828021" cy="959681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z="6000" b="1" spc="-3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프로젝트명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DD0F8E-084D-7916-9F1D-D354EE07BAF1}"/>
              </a:ext>
            </a:extLst>
          </p:cNvPr>
          <p:cNvSpPr txBox="1"/>
          <p:nvPr/>
        </p:nvSpPr>
        <p:spPr>
          <a:xfrm>
            <a:off x="5250395" y="3552867"/>
            <a:ext cx="1691218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서브명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삭제가능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7CDCF9E-6EF2-2B2B-EA3D-1737FE033E56}"/>
              </a:ext>
            </a:extLst>
          </p:cNvPr>
          <p:cNvSpPr txBox="1"/>
          <p:nvPr/>
        </p:nvSpPr>
        <p:spPr>
          <a:xfrm>
            <a:off x="5163840" y="5697688"/>
            <a:ext cx="1864343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발표자 </a:t>
            </a:r>
            <a:r>
              <a:rPr lang="ko-KR" altLang="en-US" sz="1600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팀명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또는 개인</a:t>
            </a:r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2ECB665D-0559-D10D-6374-81A309396436}"/>
              </a:ext>
            </a:extLst>
          </p:cNvPr>
          <p:cNvSpPr/>
          <p:nvPr/>
        </p:nvSpPr>
        <p:spPr>
          <a:xfrm>
            <a:off x="543975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D8D83D18-3A89-F724-9758-B916B044196F}"/>
              </a:ext>
            </a:extLst>
          </p:cNvPr>
          <p:cNvSpPr/>
          <p:nvPr/>
        </p:nvSpPr>
        <p:spPr>
          <a:xfrm>
            <a:off x="543975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BEB05316-2292-686A-73AC-79764B48A895}"/>
              </a:ext>
            </a:extLst>
          </p:cNvPr>
          <p:cNvSpPr/>
          <p:nvPr/>
        </p:nvSpPr>
        <p:spPr>
          <a:xfrm>
            <a:off x="543975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BE87CE95-DDF4-775B-004F-BFCCEE2830A7}"/>
              </a:ext>
            </a:extLst>
          </p:cNvPr>
          <p:cNvSpPr/>
          <p:nvPr/>
        </p:nvSpPr>
        <p:spPr>
          <a:xfrm>
            <a:off x="11569647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A8F020A5-E5AB-BF29-C198-5753D34722D8}"/>
              </a:ext>
            </a:extLst>
          </p:cNvPr>
          <p:cNvSpPr/>
          <p:nvPr/>
        </p:nvSpPr>
        <p:spPr>
          <a:xfrm>
            <a:off x="11569647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CDD98041-BEFF-00FF-F3A5-7156F673B2F6}"/>
              </a:ext>
            </a:extLst>
          </p:cNvPr>
          <p:cNvSpPr/>
          <p:nvPr/>
        </p:nvSpPr>
        <p:spPr>
          <a:xfrm>
            <a:off x="11569647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4128426-0197-65A4-28AD-536FC7AB1D4D}"/>
              </a:ext>
            </a:extLst>
          </p:cNvPr>
          <p:cNvSpPr txBox="1"/>
          <p:nvPr/>
        </p:nvSpPr>
        <p:spPr>
          <a:xfrm>
            <a:off x="4269369" y="2341915"/>
            <a:ext cx="3653295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pPr algn="ctr"/>
            <a:r>
              <a:rPr lang="en-US" altLang="ko-KR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2023 </a:t>
            </a:r>
            <a:r>
              <a:rPr lang="ko-KR" altLang="en-US" sz="16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인천도시디자인공모전 </a:t>
            </a:r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제안서</a:t>
            </a:r>
          </a:p>
        </p:txBody>
      </p:sp>
    </p:spTree>
    <p:extLst>
      <p:ext uri="{BB962C8B-B14F-4D97-AF65-F5344CB8AC3E}">
        <p14:creationId xmlns:p14="http://schemas.microsoft.com/office/powerpoint/2010/main" val="239854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오른쪽 대괄호 19">
            <a:extLst>
              <a:ext uri="{FF2B5EF4-FFF2-40B4-BE49-F238E27FC236}">
                <a16:creationId xmlns:a16="http://schemas.microsoft.com/office/drawing/2014/main" id="{2B294423-D54F-5DCD-08AA-D561209FDBCA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21" name="오른쪽 대괄호 20">
            <a:extLst>
              <a:ext uri="{FF2B5EF4-FFF2-40B4-BE49-F238E27FC236}">
                <a16:creationId xmlns:a16="http://schemas.microsoft.com/office/drawing/2014/main" id="{EB1D0B32-7D42-7C82-F4BA-C033B349DA88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2ECB665D-0559-D10D-6374-81A309396436}"/>
              </a:ext>
            </a:extLst>
          </p:cNvPr>
          <p:cNvSpPr/>
          <p:nvPr/>
        </p:nvSpPr>
        <p:spPr>
          <a:xfrm>
            <a:off x="543975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D8D83D18-3A89-F724-9758-B916B044196F}"/>
              </a:ext>
            </a:extLst>
          </p:cNvPr>
          <p:cNvSpPr/>
          <p:nvPr/>
        </p:nvSpPr>
        <p:spPr>
          <a:xfrm>
            <a:off x="543975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BEB05316-2292-686A-73AC-79764B48A895}"/>
              </a:ext>
            </a:extLst>
          </p:cNvPr>
          <p:cNvSpPr/>
          <p:nvPr/>
        </p:nvSpPr>
        <p:spPr>
          <a:xfrm>
            <a:off x="543975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BE87CE95-DDF4-775B-004F-BFCCEE2830A7}"/>
              </a:ext>
            </a:extLst>
          </p:cNvPr>
          <p:cNvSpPr/>
          <p:nvPr/>
        </p:nvSpPr>
        <p:spPr>
          <a:xfrm>
            <a:off x="11569647" y="3111689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A8F020A5-E5AB-BF29-C198-5753D34722D8}"/>
              </a:ext>
            </a:extLst>
          </p:cNvPr>
          <p:cNvSpPr/>
          <p:nvPr/>
        </p:nvSpPr>
        <p:spPr>
          <a:xfrm>
            <a:off x="11569647" y="3316918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CDD98041-BEFF-00FF-F3A5-7156F673B2F6}"/>
              </a:ext>
            </a:extLst>
          </p:cNvPr>
          <p:cNvSpPr/>
          <p:nvPr/>
        </p:nvSpPr>
        <p:spPr>
          <a:xfrm>
            <a:off x="11569647" y="3525115"/>
            <a:ext cx="78378" cy="78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85DAB3-2546-A1C4-FE86-D44299EF6011}"/>
              </a:ext>
            </a:extLst>
          </p:cNvPr>
          <p:cNvSpPr txBox="1"/>
          <p:nvPr/>
        </p:nvSpPr>
        <p:spPr>
          <a:xfrm>
            <a:off x="535414" y="1154904"/>
            <a:ext cx="2007010" cy="959681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>
            <a:defPPr>
              <a:defRPr lang="ko-KR"/>
            </a:defPPr>
            <a:lvl1pPr algn="ctr">
              <a:defRPr sz="5200" spc="-300">
                <a:ln>
                  <a:solidFill>
                    <a:schemeClr val="bg1">
                      <a:lumMod val="95000"/>
                      <a:alpha val="0"/>
                    </a:schemeClr>
                  </a:solidFill>
                </a:ln>
                <a:solidFill>
                  <a:srgbClr val="2A2A2A"/>
                </a:solidFill>
                <a:latin typeface="Noto Sans KR Black" panose="020B0A00000000000000" pitchFamily="34" charset="-127"/>
                <a:ea typeface="Noto Sans KR Black" panose="020B0A00000000000000" pitchFamily="34" charset="-127"/>
              </a:defRPr>
            </a:lvl1pPr>
          </a:lstStyle>
          <a:p>
            <a:pPr algn="l"/>
            <a:r>
              <a:rPr lang="en-US" altLang="ko-KR" sz="6000" b="1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Index</a:t>
            </a:r>
            <a:endParaRPr lang="ko-KR" altLang="en-US" sz="6000" b="1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3A1C25-DEE6-3702-D6F5-2F52DDF9CC46}"/>
              </a:ext>
            </a:extLst>
          </p:cNvPr>
          <p:cNvSpPr txBox="1"/>
          <p:nvPr/>
        </p:nvSpPr>
        <p:spPr>
          <a:xfrm>
            <a:off x="573095" y="1021602"/>
            <a:ext cx="416831" cy="251795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목차</a:t>
            </a: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12284853-15F3-C993-3BBD-9B6769646C5F}"/>
              </a:ext>
            </a:extLst>
          </p:cNvPr>
          <p:cNvGrpSpPr/>
          <p:nvPr/>
        </p:nvGrpSpPr>
        <p:grpSpPr>
          <a:xfrm>
            <a:off x="2651714" y="2751892"/>
            <a:ext cx="821381" cy="677108"/>
            <a:chOff x="1806871" y="2766203"/>
            <a:chExt cx="821381" cy="67710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7479B94-BBCD-AF6D-52F8-74ADADDEE050}"/>
                </a:ext>
              </a:extLst>
            </p:cNvPr>
            <p:cNvSpPr txBox="1"/>
            <p:nvPr/>
          </p:nvSpPr>
          <p:spPr>
            <a:xfrm>
              <a:off x="1806871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01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7BAFE737-D694-50E3-65C7-AD1297582780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11" name="직선 연결선 10">
              <a:extLst>
                <a:ext uri="{FF2B5EF4-FFF2-40B4-BE49-F238E27FC236}">
                  <a16:creationId xmlns:a16="http://schemas.microsoft.com/office/drawing/2014/main" id="{E0F8EFBD-100E-B438-FEB6-573BC91ABB32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54254" y="3260689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30F5A8FB-1A22-BA72-DE30-90BD202E07C4}"/>
              </a:ext>
            </a:extLst>
          </p:cNvPr>
          <p:cNvGrpSpPr/>
          <p:nvPr/>
        </p:nvGrpSpPr>
        <p:grpSpPr>
          <a:xfrm>
            <a:off x="4480569" y="2751892"/>
            <a:ext cx="852323" cy="677108"/>
            <a:chOff x="1775929" y="2766203"/>
            <a:chExt cx="852323" cy="67710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6CC3E1C-4BB2-E104-426A-2C4AD83624CA}"/>
                </a:ext>
              </a:extLst>
            </p:cNvPr>
            <p:cNvSpPr txBox="1"/>
            <p:nvPr/>
          </p:nvSpPr>
          <p:spPr>
            <a:xfrm>
              <a:off x="1775929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02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3DB17813-5185-5D51-CCFE-09031DAB75A1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16" name="직선 연결선 15">
              <a:extLst>
                <a:ext uri="{FF2B5EF4-FFF2-40B4-BE49-F238E27FC236}">
                  <a16:creationId xmlns:a16="http://schemas.microsoft.com/office/drawing/2014/main" id="{5A8C6D9E-BDEE-0C99-02D6-F41022FD89A2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54254" y="3260689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93E7E45F-2CD8-9DB1-EF9F-93D6C162A2A4}"/>
              </a:ext>
            </a:extLst>
          </p:cNvPr>
          <p:cNvGrpSpPr/>
          <p:nvPr/>
        </p:nvGrpSpPr>
        <p:grpSpPr>
          <a:xfrm>
            <a:off x="6514919" y="2751892"/>
            <a:ext cx="807998" cy="677108"/>
            <a:chOff x="1820254" y="2766203"/>
            <a:chExt cx="807998" cy="67710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08F9357-1C0F-A761-4229-B7522D62616D}"/>
                </a:ext>
              </a:extLst>
            </p:cNvPr>
            <p:cNvSpPr txBox="1"/>
            <p:nvPr/>
          </p:nvSpPr>
          <p:spPr>
            <a:xfrm>
              <a:off x="1820254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03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8E4A8B13-7FD0-E1A5-5478-E238F4B1B9B5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24" name="직선 연결선 23">
              <a:extLst>
                <a:ext uri="{FF2B5EF4-FFF2-40B4-BE49-F238E27FC236}">
                  <a16:creationId xmlns:a16="http://schemas.microsoft.com/office/drawing/2014/main" id="{024D89F4-B437-8C99-5C04-E8FB8F36868E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54254" y="3260689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E302027E-9919-E80F-9D28-77314944A6CE}"/>
              </a:ext>
            </a:extLst>
          </p:cNvPr>
          <p:cNvGrpSpPr/>
          <p:nvPr/>
        </p:nvGrpSpPr>
        <p:grpSpPr>
          <a:xfrm>
            <a:off x="8424359" y="2751892"/>
            <a:ext cx="870349" cy="677108"/>
            <a:chOff x="1757903" y="2766203"/>
            <a:chExt cx="870349" cy="677108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9B0979E-ADD2-0FCF-BCB4-B61B40692834}"/>
                </a:ext>
              </a:extLst>
            </p:cNvPr>
            <p:cNvSpPr txBox="1"/>
            <p:nvPr/>
          </p:nvSpPr>
          <p:spPr>
            <a:xfrm>
              <a:off x="1757903" y="2766203"/>
              <a:ext cx="602729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4400" b="1" spc="-200" dirty="0">
                  <a:ln>
                    <a:solidFill>
                      <a:schemeClr val="accent1">
                        <a:alpha val="1000"/>
                      </a:schemeClr>
                    </a:solidFill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04</a:t>
              </a:r>
              <a:endParaRPr lang="ko-KR" altLang="en-US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EACE5B5F-D9DA-F938-3727-8690CCB014BD}"/>
                </a:ext>
              </a:extLst>
            </p:cNvPr>
            <p:cNvSpPr/>
            <p:nvPr/>
          </p:nvSpPr>
          <p:spPr>
            <a:xfrm rot="19149236">
              <a:off x="2033267" y="3234238"/>
              <a:ext cx="594985" cy="1977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ea typeface="Noto Sans KR Regular" panose="020B0500000000000000" pitchFamily="34" charset="-127"/>
              </a:endParaRPr>
            </a:p>
          </p:txBody>
        </p:sp>
        <p:cxnSp>
          <p:nvCxnSpPr>
            <p:cNvPr id="28" name="직선 연결선 27">
              <a:extLst>
                <a:ext uri="{FF2B5EF4-FFF2-40B4-BE49-F238E27FC236}">
                  <a16:creationId xmlns:a16="http://schemas.microsoft.com/office/drawing/2014/main" id="{F58F8C7A-E3D1-DE65-76AF-2812AF8D681E}"/>
                </a:ext>
              </a:extLst>
            </p:cNvPr>
            <p:cNvCxnSpPr>
              <a:cxnSpLocks/>
            </p:cNvCxnSpPr>
            <p:nvPr/>
          </p:nvCxnSpPr>
          <p:spPr>
            <a:xfrm rot="19149236">
              <a:off x="1941595" y="3260688"/>
              <a:ext cx="625475" cy="0"/>
            </a:xfrm>
            <a:prstGeom prst="line">
              <a:avLst/>
            </a:prstGeom>
            <a:ln>
              <a:solidFill>
                <a:srgbClr val="2A2A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BE3A8246-888D-EC9C-06B1-D81EF64562A5}"/>
              </a:ext>
            </a:extLst>
          </p:cNvPr>
          <p:cNvSpPr txBox="1"/>
          <p:nvPr/>
        </p:nvSpPr>
        <p:spPr>
          <a:xfrm>
            <a:off x="2621863" y="3778572"/>
            <a:ext cx="82720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문제발굴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01D405-7ADF-EA2E-9CE1-572EF53B86A1}"/>
              </a:ext>
            </a:extLst>
          </p:cNvPr>
          <p:cNvSpPr txBox="1"/>
          <p:nvPr/>
        </p:nvSpPr>
        <p:spPr>
          <a:xfrm>
            <a:off x="2631672" y="4063641"/>
            <a:ext cx="807964" cy="221018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현황 및 배경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361DCAA-633D-59E1-79C6-3465F907784C}"/>
              </a:ext>
            </a:extLst>
          </p:cNvPr>
          <p:cNvSpPr txBox="1"/>
          <p:nvPr/>
        </p:nvSpPr>
        <p:spPr>
          <a:xfrm>
            <a:off x="4436921" y="3778572"/>
            <a:ext cx="123276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구체화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5B0ED4C-9241-98E1-D30E-5FDCF0113D82}"/>
              </a:ext>
            </a:extLst>
          </p:cNvPr>
          <p:cNvSpPr txBox="1"/>
          <p:nvPr/>
        </p:nvSpPr>
        <p:spPr>
          <a:xfrm>
            <a:off x="4446730" y="4063641"/>
            <a:ext cx="779110" cy="221018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도출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5B40E76-7D01-52AD-022C-82C8733B8911}"/>
              </a:ext>
            </a:extLst>
          </p:cNvPr>
          <p:cNvSpPr txBox="1"/>
          <p:nvPr/>
        </p:nvSpPr>
        <p:spPr>
          <a:xfrm>
            <a:off x="6449502" y="3778572"/>
            <a:ext cx="123276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도출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A4F8FA8-069B-2651-81E4-3E71625E9BC3}"/>
              </a:ext>
            </a:extLst>
          </p:cNvPr>
          <p:cNvSpPr txBox="1"/>
          <p:nvPr/>
        </p:nvSpPr>
        <p:spPr>
          <a:xfrm>
            <a:off x="6459311" y="4063641"/>
            <a:ext cx="1577405" cy="40568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문제해결을 위한</a:t>
            </a:r>
            <a:r>
              <a:rPr lang="en-US" altLang="ko-KR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구체적인</a:t>
            </a:r>
            <a:endParaRPr lang="en-US" altLang="ko-KR" sz="12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수립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32E48A8-A89F-4640-75F0-F4FAA333A428}"/>
              </a:ext>
            </a:extLst>
          </p:cNvPr>
          <p:cNvSpPr txBox="1"/>
          <p:nvPr/>
        </p:nvSpPr>
        <p:spPr>
          <a:xfrm>
            <a:off x="8382427" y="3778572"/>
            <a:ext cx="1232760" cy="28257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6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수립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D0873F9-7568-10C4-CC63-824D0C708A1D}"/>
              </a:ext>
            </a:extLst>
          </p:cNvPr>
          <p:cNvSpPr txBox="1"/>
          <p:nvPr/>
        </p:nvSpPr>
        <p:spPr>
          <a:xfrm>
            <a:off x="8392236" y="4063641"/>
            <a:ext cx="936204" cy="405683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결과물에 따른 </a:t>
            </a:r>
            <a:endParaRPr lang="en-US" altLang="ko-KR" sz="12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2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향 후 기대효과</a:t>
            </a:r>
          </a:p>
        </p:txBody>
      </p:sp>
    </p:spTree>
    <p:extLst>
      <p:ext uri="{BB962C8B-B14F-4D97-AF65-F5344CB8AC3E}">
        <p14:creationId xmlns:p14="http://schemas.microsoft.com/office/powerpoint/2010/main" val="52813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929792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문제발굴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현황 분석 및 제안 배경</a:t>
            </a:r>
          </a:p>
        </p:txBody>
      </p:sp>
      <p:sp>
        <p:nvSpPr>
          <p:cNvPr id="44" name="내용 개체 틀 2">
            <a:extLst>
              <a:ext uri="{FF2B5EF4-FFF2-40B4-BE49-F238E27FC236}">
                <a16:creationId xmlns:a16="http://schemas.microsoft.com/office/drawing/2014/main" id="{A335BD28-BD28-1359-2643-BBAC2579A2A6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133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제안된 아이디어 관련 사회적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경제적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기술적  환경에 대해 작성해주세요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0" name="오른쪽 대괄호 49">
            <a:extLst>
              <a:ext uri="{FF2B5EF4-FFF2-40B4-BE49-F238E27FC236}">
                <a16:creationId xmlns:a16="http://schemas.microsoft.com/office/drawing/2014/main" id="{7D3D3A38-CEC6-9285-3B44-A415991CF78B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51" name="오른쪽 대괄호 50">
            <a:extLst>
              <a:ext uri="{FF2B5EF4-FFF2-40B4-BE49-F238E27FC236}">
                <a16:creationId xmlns:a16="http://schemas.microsoft.com/office/drawing/2014/main" id="{A8224901-AB03-596E-721F-0727711E78EA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4817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929792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문제발굴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제안의 필요성</a:t>
            </a:r>
          </a:p>
        </p:txBody>
      </p:sp>
      <p:sp>
        <p:nvSpPr>
          <p:cNvPr id="2" name="오른쪽 대괄호 1">
            <a:extLst>
              <a:ext uri="{FF2B5EF4-FFF2-40B4-BE49-F238E27FC236}">
                <a16:creationId xmlns:a16="http://schemas.microsoft.com/office/drawing/2014/main" id="{95A810A8-E6CD-C3D3-6C09-1D30D1A3E56C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" name="오른쪽 대괄호 2">
            <a:extLst>
              <a:ext uri="{FF2B5EF4-FFF2-40B4-BE49-F238E27FC236}">
                <a16:creationId xmlns:a16="http://schemas.microsoft.com/office/drawing/2014/main" id="{084BB9DC-E922-02A6-7889-8F6F58369160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E171135A-AEC2-5B36-0532-358877FD9224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133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 공모전에 제안한 아이디어의 필요성을  작성해주세요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033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02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구체화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 도출</a:t>
            </a: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1BED74AF-3228-A82F-5899-5673F19E56A1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현황분석 및 문제점 발굴을 통해 도출된 해결해야 될 문제점을 작성해주세요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ACED873C-07F4-C9BA-5BF6-3452B6E23EB1}"/>
              </a:ext>
            </a:extLst>
          </p:cNvPr>
          <p:cNvSpPr/>
          <p:nvPr/>
        </p:nvSpPr>
        <p:spPr>
          <a:xfrm>
            <a:off x="6246481" y="2760853"/>
            <a:ext cx="2422814" cy="242281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이슈정리</a:t>
            </a:r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3CFBB920-ADCF-2C35-502A-8DF5D014E9EB}"/>
              </a:ext>
            </a:extLst>
          </p:cNvPr>
          <p:cNvSpPr/>
          <p:nvPr/>
        </p:nvSpPr>
        <p:spPr>
          <a:xfrm>
            <a:off x="8314060" y="2468415"/>
            <a:ext cx="3007690" cy="300769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</a:t>
            </a:r>
            <a:endParaRPr lang="en-US" altLang="ko-KR" sz="2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2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컨셉 도출</a:t>
            </a:r>
          </a:p>
        </p:txBody>
      </p:sp>
      <p:cxnSp>
        <p:nvCxnSpPr>
          <p:cNvPr id="31" name="직선 연결선 30">
            <a:extLst>
              <a:ext uri="{FF2B5EF4-FFF2-40B4-BE49-F238E27FC236}">
                <a16:creationId xmlns:a16="http://schemas.microsoft.com/office/drawing/2014/main" id="{B3959D95-73B5-9221-F183-0DDE208A0D55}"/>
              </a:ext>
            </a:extLst>
          </p:cNvPr>
          <p:cNvCxnSpPr>
            <a:cxnSpLocks/>
          </p:cNvCxnSpPr>
          <p:nvPr/>
        </p:nvCxnSpPr>
        <p:spPr>
          <a:xfrm>
            <a:off x="2207335" y="3947751"/>
            <a:ext cx="3936670" cy="0"/>
          </a:xfrm>
          <a:prstGeom prst="line">
            <a:avLst/>
          </a:prstGeom>
          <a:ln w="9525">
            <a:solidFill>
              <a:srgbClr val="2A2A2A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타원 24">
            <a:extLst>
              <a:ext uri="{FF2B5EF4-FFF2-40B4-BE49-F238E27FC236}">
                <a16:creationId xmlns:a16="http://schemas.microsoft.com/office/drawing/2014/main" id="{7C6515A2-EEA6-4B48-9E45-B984A3C946DE}"/>
              </a:ext>
            </a:extLst>
          </p:cNvPr>
          <p:cNvSpPr/>
          <p:nvPr/>
        </p:nvSpPr>
        <p:spPr>
          <a:xfrm>
            <a:off x="870250" y="3153596"/>
            <a:ext cx="1581178" cy="158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3A6AC757-DD3E-A181-7D9A-043200B25022}"/>
              </a:ext>
            </a:extLst>
          </p:cNvPr>
          <p:cNvSpPr/>
          <p:nvPr/>
        </p:nvSpPr>
        <p:spPr>
          <a:xfrm>
            <a:off x="2594492" y="3153596"/>
            <a:ext cx="1581178" cy="158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A5465522-2CBE-12E5-0E82-7DA512E76FC7}"/>
              </a:ext>
            </a:extLst>
          </p:cNvPr>
          <p:cNvSpPr/>
          <p:nvPr/>
        </p:nvSpPr>
        <p:spPr>
          <a:xfrm>
            <a:off x="4318734" y="3153596"/>
            <a:ext cx="1581178" cy="158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문제점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오른쪽 대괄호 31">
            <a:extLst>
              <a:ext uri="{FF2B5EF4-FFF2-40B4-BE49-F238E27FC236}">
                <a16:creationId xmlns:a16="http://schemas.microsoft.com/office/drawing/2014/main" id="{E891C82C-1CF3-3FF8-8C3E-9CBC17799C00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3" name="오른쪽 대괄호 32">
            <a:extLst>
              <a:ext uri="{FF2B5EF4-FFF2-40B4-BE49-F238E27FC236}">
                <a16:creationId xmlns:a16="http://schemas.microsoft.com/office/drawing/2014/main" id="{29BD746D-09ED-89E9-80DB-1A65A101899B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6232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03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도출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8" y="1683277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구체화</a:t>
            </a:r>
          </a:p>
        </p:txBody>
      </p:sp>
      <p:sp>
        <p:nvSpPr>
          <p:cNvPr id="28" name="내용 개체 틀 2">
            <a:extLst>
              <a:ext uri="{FF2B5EF4-FFF2-40B4-BE49-F238E27FC236}">
                <a16:creationId xmlns:a16="http://schemas.microsoft.com/office/drawing/2014/main" id="{DB4BDE59-55C5-7E5E-0B86-FC4647F147EF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어린이를 위한 디자인에 관한 혁신적 아이디어 적용방안을 적어주세요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67487F57-F4E9-35A3-7FB3-266479FBB037}"/>
              </a:ext>
            </a:extLst>
          </p:cNvPr>
          <p:cNvSpPr/>
          <p:nvPr/>
        </p:nvSpPr>
        <p:spPr>
          <a:xfrm>
            <a:off x="1336428" y="2491849"/>
            <a:ext cx="3051672" cy="295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840AD5DF-EFA0-EF00-9182-09109F62D7FA}"/>
              </a:ext>
            </a:extLst>
          </p:cNvPr>
          <p:cNvSpPr/>
          <p:nvPr/>
        </p:nvSpPr>
        <p:spPr>
          <a:xfrm>
            <a:off x="4564371" y="2491849"/>
            <a:ext cx="3051672" cy="295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7A196FD6-D718-C262-DEAF-E389357CFFA3}"/>
              </a:ext>
            </a:extLst>
          </p:cNvPr>
          <p:cNvSpPr/>
          <p:nvPr/>
        </p:nvSpPr>
        <p:spPr>
          <a:xfrm>
            <a:off x="7792314" y="2491849"/>
            <a:ext cx="3051672" cy="295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오른쪽 대괄호 32">
            <a:extLst>
              <a:ext uri="{FF2B5EF4-FFF2-40B4-BE49-F238E27FC236}">
                <a16:creationId xmlns:a16="http://schemas.microsoft.com/office/drawing/2014/main" id="{CB40ACB2-8405-7ABA-5127-39FAB9D8505E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34" name="오른쪽 대괄호 33">
            <a:extLst>
              <a:ext uri="{FF2B5EF4-FFF2-40B4-BE49-F238E27FC236}">
                <a16:creationId xmlns:a16="http://schemas.microsoft.com/office/drawing/2014/main" id="{74900FDC-B546-36EF-6C01-E271DE52BF2C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7199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C042C7A-7025-B170-EDE6-47B029BB9CF4}"/>
              </a:ext>
            </a:extLst>
          </p:cNvPr>
          <p:cNvSpPr txBox="1"/>
          <p:nvPr/>
        </p:nvSpPr>
        <p:spPr>
          <a:xfrm>
            <a:off x="727148" y="750873"/>
            <a:ext cx="711784" cy="71346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en-US" altLang="ko-KR" sz="4400" b="1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03</a:t>
            </a:r>
            <a:endParaRPr lang="ko-KR" altLang="en-US" sz="4400" b="1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708B6-4AA2-A3E2-FFB3-9F30B54AB00B}"/>
              </a:ext>
            </a:extLst>
          </p:cNvPr>
          <p:cNvSpPr txBox="1"/>
          <p:nvPr/>
        </p:nvSpPr>
        <p:spPr>
          <a:xfrm>
            <a:off x="1438932" y="1043048"/>
            <a:ext cx="1396267" cy="313350"/>
          </a:xfrm>
          <a:prstGeom prst="rect">
            <a:avLst/>
          </a:prstGeom>
          <a:noFill/>
        </p:spPr>
        <p:txBody>
          <a:bodyPr wrap="none" lIns="54000" tIns="18000" rIns="54000" bIns="18000" rtlCol="0">
            <a:spAutoFit/>
          </a:bodyPr>
          <a:lstStyle/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 도출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EE2B34-573D-8101-57CE-D5970E57F2F3}"/>
              </a:ext>
            </a:extLst>
          </p:cNvPr>
          <p:cNvSpPr txBox="1"/>
          <p:nvPr/>
        </p:nvSpPr>
        <p:spPr>
          <a:xfrm>
            <a:off x="727147" y="1683277"/>
            <a:ext cx="974989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디자인 </a:t>
            </a:r>
            <a:r>
              <a:rPr lang="ko-KR" altLang="en-US" spc="-200" dirty="0" err="1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컨셉도출</a:t>
            </a:r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사진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영상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그래픽 첨부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자유형식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   1)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사진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영상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그래픽 첨부 및 자세한 설명 필수</a:t>
            </a:r>
            <a:endParaRPr lang="en-US" altLang="ko-KR" spc="-200" dirty="0">
              <a:ln>
                <a:solidFill>
                  <a:schemeClr val="accent1">
                    <a:alpha val="100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사진은 아이디어 제안 설명에 필요한 실제 촬영본만 인정 </a:t>
            </a:r>
          </a:p>
          <a:p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3)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감점 요소</a:t>
            </a:r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포털 사이트 다운로드 사진 및 구체화 되지 않은 아이디어스케치 </a:t>
            </a:r>
          </a:p>
          <a:p>
            <a:endParaRPr lang="ko-KR" altLang="en-US" spc="-200" dirty="0">
              <a:ln>
                <a:solidFill>
                  <a:schemeClr val="accent1">
                    <a:alpha val="1000"/>
                  </a:schemeClr>
                </a:solidFill>
              </a:ln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서비스디자인 분야의 경우 방법론 적용내용 구체적으로 작성</a:t>
            </a:r>
          </a:p>
        </p:txBody>
      </p:sp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0D8A9037-5AF2-6F82-3C01-5D1E0F36D63D}"/>
              </a:ext>
            </a:extLst>
          </p:cNvPr>
          <p:cNvSpPr txBox="1">
            <a:spLocks/>
          </p:cNvSpPr>
          <p:nvPr/>
        </p:nvSpPr>
        <p:spPr>
          <a:xfrm>
            <a:off x="5321147" y="1013211"/>
            <a:ext cx="6290436" cy="377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제안된 아이디어에 대한 상세 설명 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사진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, 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영상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그래픽 첨부</a:t>
            </a:r>
            <a:r>
              <a:rPr lang="en-US" altLang="ko-KR" sz="1400" spc="-200" dirty="0">
                <a:ln>
                  <a:solidFill>
                    <a:schemeClr val="accent1">
                      <a:alpha val="100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 algn="r">
              <a:lnSpc>
                <a:spcPct val="125000"/>
              </a:lnSpc>
              <a:buNone/>
              <a:tabLst>
                <a:tab pos="269875" algn="l"/>
              </a:tabLst>
            </a:pPr>
            <a:endParaRPr lang="en-US" altLang="ko-KR" sz="1400" spc="-200" dirty="0">
              <a:ln>
                <a:solidFill>
                  <a:schemeClr val="accent1">
                    <a:alpha val="1000"/>
                  </a:schemeClr>
                </a:solidFill>
              </a:ln>
              <a:solidFill>
                <a:schemeClr val="bg1">
                  <a:lumMod val="6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오른쪽 대괄호 2">
            <a:extLst>
              <a:ext uri="{FF2B5EF4-FFF2-40B4-BE49-F238E27FC236}">
                <a16:creationId xmlns:a16="http://schemas.microsoft.com/office/drawing/2014/main" id="{ECBA5C46-CAFB-5B8D-F01A-D1B292AF09BD}"/>
              </a:ext>
            </a:extLst>
          </p:cNvPr>
          <p:cNvSpPr/>
          <p:nvPr/>
        </p:nvSpPr>
        <p:spPr>
          <a:xfrm rot="5400000" flipV="1">
            <a:off x="5960930" y="648007"/>
            <a:ext cx="270139" cy="11031167"/>
          </a:xfrm>
          <a:prstGeom prst="rightBracket">
            <a:avLst>
              <a:gd name="adj" fmla="val 0"/>
            </a:avLst>
          </a:prstGeom>
          <a:ln w="19050">
            <a:solidFill>
              <a:srgbClr val="2A2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  <p:sp>
        <p:nvSpPr>
          <p:cNvPr id="4" name="오른쪽 대괄호 3">
            <a:extLst>
              <a:ext uri="{FF2B5EF4-FFF2-40B4-BE49-F238E27FC236}">
                <a16:creationId xmlns:a16="http://schemas.microsoft.com/office/drawing/2014/main" id="{345B7923-DE16-1875-9A24-B4E790566F7E}"/>
              </a:ext>
            </a:extLst>
          </p:cNvPr>
          <p:cNvSpPr/>
          <p:nvPr/>
        </p:nvSpPr>
        <p:spPr>
          <a:xfrm rot="16200000">
            <a:off x="5960930" y="-4821175"/>
            <a:ext cx="270139" cy="11031167"/>
          </a:xfrm>
          <a:prstGeom prst="rightBracket">
            <a:avLst>
              <a:gd name="adj" fmla="val 0"/>
            </a:avLst>
          </a:prstGeom>
          <a:ln w="15875">
            <a:solidFill>
              <a:srgbClr val="2A2A2A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ea typeface="Noto Sans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5393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339</Words>
  <Application>Microsoft Office PowerPoint</Application>
  <PresentationFormat>와이드스크린</PresentationFormat>
  <Paragraphs>81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맑은 고딕</vt:lpstr>
      <vt:lpstr>Arial</vt:lpstr>
      <vt:lpstr>Office 테마</vt:lpstr>
      <vt:lpstr>PowerPoint 프레젠테이션</vt:lpstr>
      <vt:lpstr>아이디어 제안서 작성안내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지원 김</dc:creator>
  <cp:lastModifiedBy>지원 김</cp:lastModifiedBy>
  <cp:revision>3</cp:revision>
  <dcterms:created xsi:type="dcterms:W3CDTF">2023-05-11T09:48:42Z</dcterms:created>
  <dcterms:modified xsi:type="dcterms:W3CDTF">2023-05-11T12:02:10Z</dcterms:modified>
</cp:coreProperties>
</file>