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9" r:id="rId2"/>
    <p:sldId id="266" r:id="rId3"/>
    <p:sldId id="264" r:id="rId4"/>
    <p:sldId id="276" r:id="rId5"/>
    <p:sldId id="277" r:id="rId6"/>
    <p:sldId id="278" r:id="rId7"/>
    <p:sldId id="265" r:id="rId8"/>
    <p:sldId id="267" r:id="rId9"/>
    <p:sldId id="268" r:id="rId10"/>
    <p:sldId id="269" r:id="rId11"/>
    <p:sldId id="272" r:id="rId12"/>
    <p:sldId id="271" r:id="rId13"/>
    <p:sldId id="273" r:id="rId14"/>
    <p:sldId id="274" r:id="rId15"/>
  </p:sldIdLst>
  <p:sldSz cx="12192000" cy="6858000"/>
  <p:notesSz cx="9144000" cy="6858000"/>
  <p:embeddedFontLst>
    <p:embeddedFont>
      <p:font typeface="HY견명조" panose="02030600000101010101" pitchFamily="18" charset="-127"/>
      <p:regular r:id="rId16"/>
    </p:embeddedFont>
    <p:embeddedFont>
      <p:font typeface="나눔고딕" panose="020D0604000000000000" pitchFamily="50" charset="-127"/>
      <p:regular r:id="rId17"/>
      <p:bold r:id="rId18"/>
    </p:embeddedFont>
    <p:embeddedFont>
      <p:font typeface="나눔고딕 ExtraBold" panose="020D0904000000000000" pitchFamily="50" charset="-127"/>
      <p:bold r:id="rId19"/>
    </p:embeddedFont>
    <p:embeddedFont>
      <p:font typeface="맑은 고딕" panose="020B0503020000020004" pitchFamily="50" charset="-127"/>
      <p:regular r:id="rId20"/>
      <p:bold r:id="rId21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0A25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85" autoAdjust="0"/>
    <p:restoredTop sz="94660"/>
  </p:normalViewPr>
  <p:slideViewPr>
    <p:cSldViewPr snapToGrid="0" showGuides="1">
      <p:cViewPr varScale="1">
        <p:scale>
          <a:sx n="62" d="100"/>
          <a:sy n="62" d="100"/>
        </p:scale>
        <p:origin x="102" y="4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font" Target="fonts/font6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7184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2998D1E-C1B8-9EB0-A253-354BB4D6C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C1B92A81-E87D-88B7-2A86-1368DCBFFD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63D111F-8DB4-5186-2217-3A191702C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ED96A-2299-42C9-AD8B-36B2A3D8603B}" type="datetimeFigureOut">
              <a:rPr lang="ko-KR" altLang="en-US" smtClean="0"/>
              <a:t>2025-10-27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731F640-E868-DEC8-6B69-C407A485B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E8F8464-471E-EF93-6492-6AA2D7BDC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92F41-C2F8-48CA-9C25-8907F87EE8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82706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0AB9067-A3EB-B598-B40E-D55BD8D1BC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963808B-6FEF-8CF7-EE40-C2ABD96832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DF01813-401D-6D2E-2DC4-7F394A1F0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ED96A-2299-42C9-AD8B-36B2A3D8603B}" type="datetimeFigureOut">
              <a:rPr lang="ko-KR" altLang="en-US" smtClean="0"/>
              <a:t>2025-10-27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63D1F4B-1568-5FF3-A339-A64EA3C48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DCCF468-D189-EFBE-0A84-85BCCFB21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92F41-C2F8-48CA-9C25-8907F87EE8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9838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D449FB0-D3B3-F1E5-ED58-ED7B6DA0F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0F783DF-6AEE-F61C-D8FB-F86A704405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CE8BDB8-5572-37A7-BD4B-582821598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ED96A-2299-42C9-AD8B-36B2A3D8603B}" type="datetimeFigureOut">
              <a:rPr lang="ko-KR" altLang="en-US" smtClean="0"/>
              <a:t>2025-10-27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55B0595-7E51-B1FB-58F7-5FA6BFAA1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6DD9DD-F2C3-05FF-C9F8-0F80425BB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92F41-C2F8-48CA-9C25-8907F87EE8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30455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BB8F7-192D-7112-B72F-58B6CBD9C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2F2DC68-32E5-7E34-32F9-E147915972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5CB6E3A-F035-931B-8929-09440FE0C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ED96A-2299-42C9-AD8B-36B2A3D8603B}" type="datetimeFigureOut">
              <a:rPr lang="ko-KR" altLang="en-US" smtClean="0"/>
              <a:t>2025-10-27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7B9E15E-F023-AA34-1294-CA4904153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6457D8A-C5A6-C02A-23C1-D6E2FB785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92F41-C2F8-48CA-9C25-8907F87EE8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9707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156A9A-773D-1914-9B53-63B4B9098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48F40C-F282-4629-08B3-B52B36C905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0CB12EA1-A567-8EB9-086B-7904EC4B20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4C2BF57-2C28-F1F6-DE98-21177914F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ED96A-2299-42C9-AD8B-36B2A3D8603B}" type="datetimeFigureOut">
              <a:rPr lang="ko-KR" altLang="en-US" smtClean="0"/>
              <a:t>2025-10-27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1D3A267-D161-3DCD-2F8A-DC32E8510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D971AE5-57BD-A407-FC21-90DADDF1C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92F41-C2F8-48CA-9C25-8907F87EE8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60880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F5A516-A205-8CB3-756A-A96F4F92E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21871E6-808A-728F-6175-3F7D1E1483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379D1873-88D8-9E34-0F8E-5D4B05B8C0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D63D5F28-E875-DF51-D8E7-D700EC97CD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06E7277-088E-4CAA-D16E-018EDC30A9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2D3D1EC0-02F7-5565-3EF9-50675DE62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ED96A-2299-42C9-AD8B-36B2A3D8603B}" type="datetimeFigureOut">
              <a:rPr lang="ko-KR" altLang="en-US" smtClean="0"/>
              <a:t>2025-10-27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CD668350-4745-F2D7-966F-28D8125BA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4048B1D-D2DC-D0C7-4346-256D7D837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92F41-C2F8-48CA-9C25-8907F87EE8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680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D6107D0-83AD-3AF6-D863-55BCC6B47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2E8C3647-FF1C-5BF4-E069-5919C670B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ED96A-2299-42C9-AD8B-36B2A3D8603B}" type="datetimeFigureOut">
              <a:rPr lang="ko-KR" altLang="en-US" smtClean="0"/>
              <a:t>2025-10-27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F1F44375-4461-C16C-4D7D-7C89A2AD6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91917D9-DA4E-4FE3-2E17-C49EF48E4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92F41-C2F8-48CA-9C25-8907F87EE8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4700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22A0763D-E664-5BF6-7412-F0EA39AAE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ED96A-2299-42C9-AD8B-36B2A3D8603B}" type="datetimeFigureOut">
              <a:rPr lang="ko-KR" altLang="en-US" smtClean="0"/>
              <a:t>2025-10-27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D561A20-2B72-F406-C402-DBF238F64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EE9FB40-BE2B-6DA3-7A96-4FA5B9CA6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92F41-C2F8-48CA-9C25-8907F87EE8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033185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977F385-17B1-651F-4E46-35DECE36C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A770777-452C-B59A-D08A-266247945D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4A0BD4A7-B545-9AB0-98DB-03449F619F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EFCCF18-0B22-89E8-C4C1-D5D5C7E4B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ED96A-2299-42C9-AD8B-36B2A3D8603B}" type="datetimeFigureOut">
              <a:rPr lang="ko-KR" altLang="en-US" smtClean="0"/>
              <a:t>2025-10-27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2FB09E7-288B-A8A7-8D66-F359B82F0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4E6497A-7B47-621F-9376-2A832E48F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92F41-C2F8-48CA-9C25-8907F87EE8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4395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71A70C4-2A54-DB1D-B819-A89244AF6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29DE614C-6DFD-ABD1-9F99-CDDB364294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D56A39FD-2089-6C0A-E1CD-D12678E7B1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2980804-6803-08A5-FCF2-45B1334BE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ED96A-2299-42C9-AD8B-36B2A3D8603B}" type="datetimeFigureOut">
              <a:rPr lang="ko-KR" altLang="en-US" smtClean="0"/>
              <a:t>2025-10-27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67E59ED-B55D-3E0E-D2B7-B1F5F7F8F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D9D53B3-A2FA-F561-0E96-6821B4057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92F41-C2F8-48CA-9C25-8907F87EE8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9798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1D7B3286-E67C-F2EF-296F-581037C29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21F1BD9-E881-8DDC-953C-DC73C3AA5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5AD3DD-632E-CE16-23BA-F9807C7DD8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DED96A-2299-42C9-AD8B-36B2A3D8603B}" type="datetimeFigureOut">
              <a:rPr lang="ko-KR" altLang="en-US" smtClean="0"/>
              <a:t>2025-10-27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3C38F7-9745-C787-C8DA-8818940A2D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453C301-7465-6CE1-C0E1-5731E19952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D92F41-C2F8-48CA-9C25-8907F87EE8DE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제목 1">
            <a:extLst>
              <a:ext uri="{FF2B5EF4-FFF2-40B4-BE49-F238E27FC236}">
                <a16:creationId xmlns:a16="http://schemas.microsoft.com/office/drawing/2014/main" id="{ADBA7409-8433-CD23-9BD5-D77C17B20C37}"/>
              </a:ext>
            </a:extLst>
          </p:cNvPr>
          <p:cNvSpPr txBox="1">
            <a:spLocks/>
          </p:cNvSpPr>
          <p:nvPr userDrawn="1"/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8" name="부제목 2">
            <a:extLst>
              <a:ext uri="{FF2B5EF4-FFF2-40B4-BE49-F238E27FC236}">
                <a16:creationId xmlns:a16="http://schemas.microsoft.com/office/drawing/2014/main" id="{0C0664FD-1DB4-91ED-7F27-23FE8DE948D3}"/>
              </a:ext>
            </a:extLst>
          </p:cNvPr>
          <p:cNvSpPr txBox="1">
            <a:spLocks/>
          </p:cNvSpPr>
          <p:nvPr userDrawn="1"/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9" name="날짜 개체 틀 3">
            <a:extLst>
              <a:ext uri="{FF2B5EF4-FFF2-40B4-BE49-F238E27FC236}">
                <a16:creationId xmlns:a16="http://schemas.microsoft.com/office/drawing/2014/main" id="{35FA3DD5-5FCB-4A97-CA39-50FEE162D67D}"/>
              </a:ext>
            </a:extLst>
          </p:cNvPr>
          <p:cNvSpPr txBox="1">
            <a:spLocks/>
          </p:cNvSpPr>
          <p:nvPr userDrawn="1"/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7DED96A-2299-42C9-AD8B-36B2A3D8603B}" type="datetimeFigureOut">
              <a:rPr lang="ko-KR" altLang="en-US" smtClean="0"/>
              <a:pPr/>
              <a:t>2025-10-27</a:t>
            </a:fld>
            <a:endParaRPr lang="ko-KR" altLang="en-US"/>
          </a:p>
        </p:txBody>
      </p:sp>
      <p:sp>
        <p:nvSpPr>
          <p:cNvPr id="10" name="슬라이드 번호 개체 틀 5">
            <a:extLst>
              <a:ext uri="{FF2B5EF4-FFF2-40B4-BE49-F238E27FC236}">
                <a16:creationId xmlns:a16="http://schemas.microsoft.com/office/drawing/2014/main" id="{F7B48D93-EB1A-8E23-5BE0-9820F6E38522}"/>
              </a:ext>
            </a:extLst>
          </p:cNvPr>
          <p:cNvSpPr txBox="1">
            <a:spLocks/>
          </p:cNvSpPr>
          <p:nvPr userDrawn="1"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6D92F41-C2F8-48CA-9C25-8907F87EE8D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11" name="그림 10" descr="블러, 블루, 일렉트릭 블루, 스크린샷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9401BBCE-96E5-28FA-126D-8FD4B0A47939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3" name="그림 12" descr="폰트, 텍스트, 그래픽, 그래픽 디자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D2BD3A4-7A0D-631A-7568-BB615B58010B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435" r="5277" b="19411"/>
          <a:stretch>
            <a:fillRect/>
          </a:stretch>
        </p:blipFill>
        <p:spPr>
          <a:xfrm>
            <a:off x="79513" y="137462"/>
            <a:ext cx="2425148" cy="705139"/>
          </a:xfrm>
          <a:prstGeom prst="rect">
            <a:avLst/>
          </a:prstGeom>
        </p:spPr>
      </p:pic>
      <p:sp>
        <p:nvSpPr>
          <p:cNvPr id="14" name="슬라이드 번호 개체 틀 5">
            <a:extLst>
              <a:ext uri="{FF2B5EF4-FFF2-40B4-BE49-F238E27FC236}">
                <a16:creationId xmlns:a16="http://schemas.microsoft.com/office/drawing/2014/main" id="{ADBFEBF3-46A9-0915-EE88-AEFFDE3CD0B5}"/>
              </a:ext>
            </a:extLst>
          </p:cNvPr>
          <p:cNvSpPr txBox="1">
            <a:spLocks/>
          </p:cNvSpPr>
          <p:nvPr userDrawn="1"/>
        </p:nvSpPr>
        <p:spPr>
          <a:xfrm>
            <a:off x="9448800" y="643324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ko-KR"/>
            </a:defPPr>
            <a:lvl1pPr marL="0" algn="r" defTabSz="914400" rtl="0" eaLnBrk="1" latinLnBrk="1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6D92F41-C2F8-48CA-9C25-8907F87EE8DE}" type="slidenum">
              <a:rPr lang="ko-KR" altLang="en-US" sz="1000" smtClean="0"/>
              <a:pPr/>
              <a:t>‹#›</a:t>
            </a:fld>
            <a:endParaRPr lang="ko-KR" altLang="en-US" sz="1000"/>
          </a:p>
        </p:txBody>
      </p:sp>
      <p:pic>
        <p:nvPicPr>
          <p:cNvPr id="15" name="그래픽 14">
            <a:extLst>
              <a:ext uri="{FF2B5EF4-FFF2-40B4-BE49-F238E27FC236}">
                <a16:creationId xmlns:a16="http://schemas.microsoft.com/office/drawing/2014/main" id="{884E6FD7-0DAD-7C2E-ECAD-0072185610E7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204274" y="6433241"/>
            <a:ext cx="3186626" cy="252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019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1A66E99-E3F1-19D4-FD6E-B7A530F81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5" name="내용 개체 틀 4" descr="빛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B756F77-E55D-D95A-BDD3-21DB7DEAD39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7" name="그림 6" descr="폰트, 텍스트, 그래픽, 그래픽 디자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D07EA5EC-05CA-F7CF-5436-099235F06B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435" r="5277" b="19411"/>
          <a:stretch>
            <a:fillRect/>
          </a:stretch>
        </p:blipFill>
        <p:spPr>
          <a:xfrm>
            <a:off x="114467" y="228599"/>
            <a:ext cx="7315200" cy="212697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C8853D3-339F-B868-1975-29FDDF1629E9}"/>
              </a:ext>
            </a:extLst>
          </p:cNvPr>
          <p:cNvSpPr txBox="1"/>
          <p:nvPr/>
        </p:nvSpPr>
        <p:spPr>
          <a:xfrm flipH="1">
            <a:off x="0" y="2895600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아이디어명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0B67622-15EC-7812-FDE4-AE572E35D977}"/>
              </a:ext>
            </a:extLst>
          </p:cNvPr>
          <p:cNvSpPr txBox="1"/>
          <p:nvPr/>
        </p:nvSpPr>
        <p:spPr>
          <a:xfrm flipH="1">
            <a:off x="285750" y="5187674"/>
            <a:ext cx="5175250" cy="100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ko-KR" altLang="en-US" sz="2400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참가팀명 </a:t>
            </a:r>
            <a:r>
              <a:rPr lang="en-US" altLang="ko-KR" sz="2400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: 000</a:t>
            </a:r>
          </a:p>
          <a:p>
            <a:pPr>
              <a:lnSpc>
                <a:spcPct val="130000"/>
              </a:lnSpc>
            </a:pPr>
            <a:r>
              <a:rPr lang="ko-KR" altLang="en-US" sz="2400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팀원이름 </a:t>
            </a:r>
            <a:r>
              <a:rPr lang="en-US" altLang="ko-KR" sz="2400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: 000,000,000,000</a:t>
            </a:r>
            <a:endParaRPr lang="ko-KR" altLang="en-US" sz="2400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3" name="사각형: 둥근 모서리 12">
            <a:extLst>
              <a:ext uri="{FF2B5EF4-FFF2-40B4-BE49-F238E27FC236}">
                <a16:creationId xmlns:a16="http://schemas.microsoft.com/office/drawing/2014/main" id="{B131EFE1-A93E-FA38-2926-BE6F9F66AE44}"/>
              </a:ext>
            </a:extLst>
          </p:cNvPr>
          <p:cNvSpPr/>
          <p:nvPr/>
        </p:nvSpPr>
        <p:spPr>
          <a:xfrm>
            <a:off x="4210050" y="3722688"/>
            <a:ext cx="3771900" cy="863600"/>
          </a:xfrm>
          <a:prstGeom prst="round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[ </a:t>
            </a:r>
            <a:r>
              <a:rPr lang="ko-KR" altLang="en-US" sz="1400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대회 공통주제 </a:t>
            </a:r>
            <a:r>
              <a:rPr lang="en-US" altLang="ko-KR" sz="1400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] </a:t>
            </a:r>
          </a:p>
          <a:p>
            <a:pPr algn="ctr"/>
            <a:r>
              <a:rPr lang="ko-KR" altLang="en-US" sz="12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국민 생활 혁신형 </a:t>
            </a:r>
            <a:r>
              <a:rPr lang="en-US" altLang="ko-KR" sz="12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AI </a:t>
            </a:r>
            <a:r>
              <a:rPr lang="ko-KR" altLang="en-US" sz="12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서비스 개발 </a:t>
            </a:r>
            <a:endParaRPr lang="en-US" altLang="ko-KR" sz="12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/>
            <a:r>
              <a:rPr lang="en-US" altLang="ko-KR" sz="12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(‘</a:t>
            </a:r>
            <a:r>
              <a:rPr lang="ko-KR" altLang="en-US" sz="12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생활 속 불편 해소’</a:t>
            </a:r>
            <a:r>
              <a:rPr lang="en-US" altLang="ko-KR" sz="12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‘</a:t>
            </a:r>
            <a:r>
              <a:rPr lang="ko-KR" altLang="en-US" sz="12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생활 밀착형 서비스’ 등</a:t>
            </a:r>
            <a:r>
              <a:rPr lang="en-US" altLang="ko-KR" sz="12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  <a:endParaRPr lang="ko-KR" altLang="en-US" sz="12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pic>
        <p:nvPicPr>
          <p:cNvPr id="6" name="그래픽 5">
            <a:extLst>
              <a:ext uri="{FF2B5EF4-FFF2-40B4-BE49-F238E27FC236}">
                <a16:creationId xmlns:a16="http://schemas.microsoft.com/office/drawing/2014/main" id="{3CFB191F-B02D-8960-2EB2-EB6A5BFAE8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0367" y="6359525"/>
            <a:ext cx="3371850" cy="26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1932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DED44E-5B24-6F3C-9DAA-3841211FB4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사각형: 둥근 모서리 1">
            <a:extLst>
              <a:ext uri="{FF2B5EF4-FFF2-40B4-BE49-F238E27FC236}">
                <a16:creationId xmlns:a16="http://schemas.microsoft.com/office/drawing/2014/main" id="{D1ACB553-9E6A-A2AF-C239-2EFE0CBFCA7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33350" y="927099"/>
            <a:ext cx="11899900" cy="5368679"/>
          </a:xfrm>
          <a:prstGeom prst="roundRect">
            <a:avLst>
              <a:gd name="adj" fmla="val 2243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C20A7AF-E613-9D56-AD3C-5479D2A1B4E3}"/>
              </a:ext>
            </a:extLst>
          </p:cNvPr>
          <p:cNvSpPr txBox="1"/>
          <p:nvPr/>
        </p:nvSpPr>
        <p:spPr>
          <a:xfrm>
            <a:off x="184151" y="251767"/>
            <a:ext cx="11849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기획서 작성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E4013F1-C3C5-E6AA-881F-32572CCBED16}"/>
              </a:ext>
            </a:extLst>
          </p:cNvPr>
          <p:cNvSpPr txBox="1"/>
          <p:nvPr/>
        </p:nvSpPr>
        <p:spPr>
          <a:xfrm>
            <a:off x="184151" y="1005301"/>
            <a:ext cx="50736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rgbClr val="00206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</a:t>
            </a:r>
            <a:r>
              <a:rPr lang="en-US" altLang="ko-KR" sz="2000" b="1">
                <a:solidFill>
                  <a:srgbClr val="00206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 </a:t>
            </a:r>
            <a:r>
              <a:rPr lang="ko-KR" altLang="en-US" sz="2000" b="1" dirty="0">
                <a:solidFill>
                  <a:srgbClr val="00206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아이디어 제안배경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A406DA72-615F-7874-B386-0DA0AE0CC54C}"/>
              </a:ext>
            </a:extLst>
          </p:cNvPr>
          <p:cNvSpPr/>
          <p:nvPr/>
        </p:nvSpPr>
        <p:spPr>
          <a:xfrm>
            <a:off x="394447" y="1591488"/>
            <a:ext cx="11403105" cy="451821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 dirty="0">
              <a:latin typeface="HY견명조" panose="02030600000101010101" pitchFamily="18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26FF8B9-BF5F-FA4F-1264-A5F4090BD88A}"/>
              </a:ext>
            </a:extLst>
          </p:cNvPr>
          <p:cNvSpPr txBox="1"/>
          <p:nvPr/>
        </p:nvSpPr>
        <p:spPr>
          <a:xfrm>
            <a:off x="531630" y="1825985"/>
            <a:ext cx="72298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800" u="none" strike="noStrike" cap="none" dirty="0">
                <a:solidFill>
                  <a:srgbClr val="0000FF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Arial"/>
                <a:sym typeface="Arial"/>
              </a:rPr>
              <a:t>※ </a:t>
            </a:r>
            <a:r>
              <a:rPr lang="ko-KR" altLang="en-US" sz="1800" u="none" strike="noStrike" cap="none" dirty="0">
                <a:solidFill>
                  <a:srgbClr val="0000FF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Arial"/>
                <a:sym typeface="Arial"/>
              </a:rPr>
              <a:t>아이디어 및 서비스를 도출하게 된 배경 및 </a:t>
            </a:r>
            <a:r>
              <a:rPr lang="ko-KR" altLang="en-US" dirty="0">
                <a:solidFill>
                  <a:srgbClr val="0000FF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Arial"/>
                <a:sym typeface="Arial"/>
              </a:rPr>
              <a:t>파악한 </a:t>
            </a:r>
            <a:r>
              <a:rPr lang="ko-KR" altLang="en-US" sz="1800" u="none" strike="noStrike" cap="none" dirty="0">
                <a:solidFill>
                  <a:srgbClr val="0000FF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Arial"/>
                <a:sym typeface="Arial"/>
              </a:rPr>
              <a:t>문제점에 대해 기술 </a:t>
            </a:r>
            <a:endParaRPr lang="ko-KR" altLang="en-US" sz="1800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135327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E35A4A-1BB1-250A-2751-DAB64DA319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사각형: 둥근 모서리 1">
            <a:extLst>
              <a:ext uri="{FF2B5EF4-FFF2-40B4-BE49-F238E27FC236}">
                <a16:creationId xmlns:a16="http://schemas.microsoft.com/office/drawing/2014/main" id="{3AC2D427-E826-9449-7822-0C75CBA3EF7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33350" y="927099"/>
            <a:ext cx="11899900" cy="5368679"/>
          </a:xfrm>
          <a:prstGeom prst="roundRect">
            <a:avLst>
              <a:gd name="adj" fmla="val 2243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7BEF37C-47C7-6D1D-BEF1-D76379D7D97F}"/>
              </a:ext>
            </a:extLst>
          </p:cNvPr>
          <p:cNvSpPr txBox="1"/>
          <p:nvPr/>
        </p:nvSpPr>
        <p:spPr>
          <a:xfrm>
            <a:off x="184151" y="251767"/>
            <a:ext cx="11849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기획서 작성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BE90F90-A1CB-0A56-D073-BCB4775E8DFD}"/>
              </a:ext>
            </a:extLst>
          </p:cNvPr>
          <p:cNvSpPr txBox="1"/>
          <p:nvPr/>
        </p:nvSpPr>
        <p:spPr>
          <a:xfrm>
            <a:off x="184151" y="1005301"/>
            <a:ext cx="50736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rgbClr val="00206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3. </a:t>
            </a:r>
            <a:r>
              <a:rPr lang="ko-KR" altLang="en-US" sz="2000" b="1" dirty="0">
                <a:solidFill>
                  <a:srgbClr val="00206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상세 설명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BA6A3659-20E5-B0CF-D6CB-B2ABD8DAABF3}"/>
              </a:ext>
            </a:extLst>
          </p:cNvPr>
          <p:cNvSpPr/>
          <p:nvPr/>
        </p:nvSpPr>
        <p:spPr>
          <a:xfrm>
            <a:off x="394447" y="2070366"/>
            <a:ext cx="11403105" cy="403933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 dirty="0">
              <a:latin typeface="HY견명조" panose="02030600000101010101" pitchFamily="18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B77E8C0-D006-58D4-4789-4D78B9BFC98F}"/>
              </a:ext>
            </a:extLst>
          </p:cNvPr>
          <p:cNvSpPr txBox="1"/>
          <p:nvPr/>
        </p:nvSpPr>
        <p:spPr>
          <a:xfrm>
            <a:off x="322080" y="1553222"/>
            <a:ext cx="2996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800" u="none" strike="noStrike" cap="none" dirty="0">
                <a:solidFill>
                  <a:srgbClr val="00206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Arial"/>
                <a:sym typeface="Arial"/>
              </a:rPr>
              <a:t>① 아이디어</a:t>
            </a:r>
            <a:r>
              <a:rPr lang="en-US" altLang="ko-KR" sz="1800" u="none" strike="noStrike" cap="none" dirty="0">
                <a:solidFill>
                  <a:srgbClr val="00206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Arial"/>
                <a:sym typeface="Arial"/>
              </a:rPr>
              <a:t>/</a:t>
            </a:r>
            <a:r>
              <a:rPr lang="ko-KR" altLang="en-US" sz="1800" u="none" strike="noStrike" cap="none" dirty="0">
                <a:solidFill>
                  <a:srgbClr val="00206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Arial"/>
                <a:sym typeface="Arial"/>
              </a:rPr>
              <a:t>서비스 핵심내용</a:t>
            </a:r>
            <a:endParaRPr lang="ko-KR" altLang="en-US" sz="1800" dirty="0">
              <a:solidFill>
                <a:srgbClr val="00206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111695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1AB4DF-6F98-0EBF-9A94-CF70AF481D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사각형: 둥근 모서리 1">
            <a:extLst>
              <a:ext uri="{FF2B5EF4-FFF2-40B4-BE49-F238E27FC236}">
                <a16:creationId xmlns:a16="http://schemas.microsoft.com/office/drawing/2014/main" id="{D77ECB62-AECE-17BB-7785-7B5CD791194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33350" y="927099"/>
            <a:ext cx="11899900" cy="5368679"/>
          </a:xfrm>
          <a:prstGeom prst="roundRect">
            <a:avLst>
              <a:gd name="adj" fmla="val 2243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/>
              <a:t>별도의 소스가 따로 있는지</a:t>
            </a:r>
            <a:endParaRPr lang="ko-KR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BBFA3DA-B7D1-4C53-FFA2-3110D86A17AD}"/>
              </a:ext>
            </a:extLst>
          </p:cNvPr>
          <p:cNvSpPr txBox="1"/>
          <p:nvPr/>
        </p:nvSpPr>
        <p:spPr>
          <a:xfrm>
            <a:off x="184151" y="251767"/>
            <a:ext cx="11849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기획서 작성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D1745A-8339-C615-3587-5D222F477C05}"/>
              </a:ext>
            </a:extLst>
          </p:cNvPr>
          <p:cNvSpPr txBox="1"/>
          <p:nvPr/>
        </p:nvSpPr>
        <p:spPr>
          <a:xfrm>
            <a:off x="184151" y="1005301"/>
            <a:ext cx="50736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rgbClr val="00206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3. </a:t>
            </a:r>
            <a:r>
              <a:rPr lang="ko-KR" altLang="en-US" sz="2000" b="1" dirty="0">
                <a:solidFill>
                  <a:srgbClr val="00206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상세 설명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8B01A55-2D04-C5AD-8EB9-45A8B0A6F4A7}"/>
              </a:ext>
            </a:extLst>
          </p:cNvPr>
          <p:cNvSpPr txBox="1"/>
          <p:nvPr/>
        </p:nvSpPr>
        <p:spPr>
          <a:xfrm>
            <a:off x="322080" y="1553222"/>
            <a:ext cx="29690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800" u="none" strike="noStrike" cap="none" dirty="0">
                <a:solidFill>
                  <a:srgbClr val="00206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Arial"/>
                <a:sym typeface="Arial"/>
              </a:rPr>
              <a:t>② 이용예정 </a:t>
            </a:r>
            <a:r>
              <a:rPr lang="ko-KR" altLang="en-US" dirty="0">
                <a:solidFill>
                  <a:srgbClr val="00206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Arial"/>
                <a:sym typeface="Arial"/>
              </a:rPr>
              <a:t>개발도구</a:t>
            </a:r>
            <a:r>
              <a:rPr lang="ko-KR" altLang="en-US" sz="1800" u="none" strike="noStrike" cap="none" dirty="0">
                <a:solidFill>
                  <a:srgbClr val="00206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Arial"/>
                <a:sym typeface="Arial"/>
              </a:rPr>
              <a:t> 선택</a:t>
            </a:r>
            <a:endParaRPr lang="ko-KR" altLang="en-US" sz="1800" dirty="0">
              <a:solidFill>
                <a:srgbClr val="00206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graphicFrame>
        <p:nvGraphicFramePr>
          <p:cNvPr id="8" name="표 7">
            <a:extLst>
              <a:ext uri="{FF2B5EF4-FFF2-40B4-BE49-F238E27FC236}">
                <a16:creationId xmlns:a16="http://schemas.microsoft.com/office/drawing/2014/main" id="{3741C919-57F4-4AE8-BE60-2FC224F17C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0579742"/>
              </p:ext>
            </p:extLst>
          </p:nvPr>
        </p:nvGraphicFramePr>
        <p:xfrm>
          <a:off x="399134" y="2154261"/>
          <a:ext cx="11267358" cy="2331696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3755786">
                  <a:extLst>
                    <a:ext uri="{9D8B030D-6E8A-4147-A177-3AD203B41FA5}">
                      <a16:colId xmlns:a16="http://schemas.microsoft.com/office/drawing/2014/main" val="651549330"/>
                    </a:ext>
                  </a:extLst>
                </a:gridCol>
                <a:gridCol w="4329663">
                  <a:extLst>
                    <a:ext uri="{9D8B030D-6E8A-4147-A177-3AD203B41FA5}">
                      <a16:colId xmlns:a16="http://schemas.microsoft.com/office/drawing/2014/main" val="3872677281"/>
                    </a:ext>
                  </a:extLst>
                </a:gridCol>
                <a:gridCol w="3181909">
                  <a:extLst>
                    <a:ext uri="{9D8B030D-6E8A-4147-A177-3AD203B41FA5}">
                      <a16:colId xmlns:a16="http://schemas.microsoft.com/office/drawing/2014/main" val="2087458574"/>
                    </a:ext>
                  </a:extLst>
                </a:gridCol>
              </a:tblGrid>
              <a:tr h="40004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800" b="1" u="none" strike="noStrike" kern="1200" cap="none" dirty="0">
                          <a:solidFill>
                            <a:schemeClr val="bg1"/>
                          </a:solidFill>
                          <a:latin typeface="+mn-lt"/>
                          <a:ea typeface="나눔고딕 ExtraBold" panose="020D0904000000000000" pitchFamily="50" charset="-127"/>
                          <a:cs typeface="Arial"/>
                        </a:rPr>
                        <a:t>이름</a:t>
                      </a:r>
                    </a:p>
                  </a:txBody>
                  <a:tcPr marL="94754" marR="94754">
                    <a:lnL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800" b="1" u="none" strike="noStrike" kern="1200" cap="none" dirty="0">
                          <a:solidFill>
                            <a:schemeClr val="bg1"/>
                          </a:solidFill>
                          <a:latin typeface="+mn-lt"/>
                          <a:ea typeface="나눔고딕 ExtraBold" panose="020D0904000000000000" pitchFamily="50" charset="-127"/>
                          <a:cs typeface="Arial"/>
                        </a:rPr>
                        <a:t>이용 예정 도구만 체크</a:t>
                      </a:r>
                      <a:r>
                        <a:rPr lang="en-US" altLang="ko-KR" sz="1800" b="1" u="none" strike="noStrike" kern="1200" cap="none" dirty="0">
                          <a:solidFill>
                            <a:schemeClr val="bg1"/>
                          </a:solidFill>
                          <a:latin typeface="+mn-lt"/>
                          <a:ea typeface="나눔고딕 ExtraBold" panose="020D0904000000000000" pitchFamily="50" charset="-127"/>
                          <a:cs typeface="Arial"/>
                        </a:rPr>
                        <a:t>(</a:t>
                      </a:r>
                      <a:r>
                        <a:rPr lang="ko-KR" altLang="en-US" sz="1800" b="1" u="none" strike="noStrike" kern="1200" cap="none" dirty="0">
                          <a:solidFill>
                            <a:schemeClr val="bg1"/>
                          </a:solidFill>
                          <a:latin typeface="+mn-lt"/>
                          <a:ea typeface="나눔고딕 ExtraBold" panose="020D0904000000000000" pitchFamily="50" charset="-127"/>
                          <a:cs typeface="Arial"/>
                        </a:rPr>
                        <a:t>●</a:t>
                      </a:r>
                      <a:r>
                        <a:rPr lang="en-US" altLang="ko-KR" sz="1800" b="1" u="none" strike="noStrike" kern="1200" cap="none" dirty="0">
                          <a:solidFill>
                            <a:schemeClr val="bg1"/>
                          </a:solidFill>
                          <a:latin typeface="+mn-lt"/>
                          <a:ea typeface="나눔고딕 ExtraBold" panose="020D0904000000000000" pitchFamily="50" charset="-127"/>
                          <a:cs typeface="Arial"/>
                        </a:rPr>
                        <a:t>)</a:t>
                      </a:r>
                      <a:endParaRPr lang="ko-KR" altLang="en-US" sz="1800" b="1" u="none" strike="noStrike" kern="1200" cap="none" dirty="0">
                        <a:solidFill>
                          <a:schemeClr val="bg1"/>
                        </a:solidFill>
                        <a:latin typeface="+mn-lt"/>
                        <a:ea typeface="나눔고딕 ExtraBold" panose="020D0904000000000000" pitchFamily="50" charset="-127"/>
                        <a:cs typeface="Arial"/>
                      </a:endParaRPr>
                    </a:p>
                  </a:txBody>
                  <a:tcPr marL="94754" marR="94754">
                    <a:lnL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800" b="1" u="none" strike="noStrike" kern="1200" cap="none" dirty="0">
                          <a:solidFill>
                            <a:schemeClr val="bg1"/>
                          </a:solidFill>
                          <a:latin typeface="+mn-lt"/>
                          <a:ea typeface="나눔고딕 ExtraBold" panose="020D0904000000000000" pitchFamily="50" charset="-127"/>
                          <a:cs typeface="Arial"/>
                        </a:rPr>
                        <a:t>비고</a:t>
                      </a:r>
                    </a:p>
                  </a:txBody>
                  <a:tcPr marL="94754" marR="94754">
                    <a:lnL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2254898"/>
                  </a:ext>
                </a:extLst>
              </a:tr>
              <a:tr h="40004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u="none" strike="noStrike" kern="1200" cap="none" dirty="0" err="1">
                          <a:solidFill>
                            <a:schemeClr val="tx1"/>
                          </a:solidFill>
                          <a:ea typeface="나눔고딕 ExtraBold" panose="020D0904000000000000" pitchFamily="50" charset="-127"/>
                          <a:cs typeface="Arial"/>
                        </a:rPr>
                        <a:t>RAGFlow</a:t>
                      </a:r>
                      <a:endParaRPr lang="ko-KR" altLang="en-US" sz="1800" u="none" strike="noStrike" kern="1200" cap="none" dirty="0">
                        <a:solidFill>
                          <a:schemeClr val="tx1"/>
                        </a:solidFill>
                        <a:ea typeface="나눔고딕 ExtraBold" panose="020D0904000000000000" pitchFamily="50" charset="-127"/>
                        <a:cs typeface="Arial"/>
                      </a:endParaRPr>
                    </a:p>
                  </a:txBody>
                  <a:tcPr marL="94754" marR="94754">
                    <a:lnL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800" u="none" strike="noStrike" kern="1200" cap="none" dirty="0">
                        <a:solidFill>
                          <a:schemeClr val="tx1"/>
                        </a:solidFill>
                        <a:ea typeface="나눔고딕 ExtraBold" panose="020D0904000000000000" pitchFamily="50" charset="-127"/>
                        <a:cs typeface="Arial"/>
                      </a:endParaRPr>
                    </a:p>
                  </a:txBody>
                  <a:tcPr marL="94754" marR="94754">
                    <a:lnL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u="none" strike="noStrike" kern="1200" cap="none">
                          <a:solidFill>
                            <a:schemeClr val="tx1"/>
                          </a:solidFill>
                          <a:ea typeface="나눔고딕 ExtraBold" panose="020D0904000000000000" pitchFamily="50" charset="-127"/>
                          <a:cs typeface="Arial"/>
                        </a:rPr>
                        <a:t>LLMOps</a:t>
                      </a:r>
                      <a:r>
                        <a:rPr lang="ko-KR" altLang="en-US" sz="1800" u="none" strike="noStrike" kern="1200" cap="none">
                          <a:solidFill>
                            <a:schemeClr val="tx1"/>
                          </a:solidFill>
                          <a:ea typeface="나눔고딕 ExtraBold" panose="020D0904000000000000" pitchFamily="50" charset="-127"/>
                          <a:cs typeface="Arial"/>
                        </a:rPr>
                        <a:t> </a:t>
                      </a:r>
                      <a:endParaRPr lang="ko-KR" altLang="en-US" sz="1800" u="none" strike="noStrike" kern="1200" cap="none" dirty="0">
                        <a:solidFill>
                          <a:schemeClr val="tx1"/>
                        </a:solidFill>
                        <a:ea typeface="나눔고딕 ExtraBold" panose="020D0904000000000000" pitchFamily="50" charset="-127"/>
                        <a:cs typeface="Arial"/>
                      </a:endParaRPr>
                    </a:p>
                  </a:txBody>
                  <a:tcPr marL="94754" marR="94754">
                    <a:lnL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1824730"/>
                  </a:ext>
                </a:extLst>
              </a:tr>
              <a:tr h="40004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u="none" strike="noStrike" kern="1200" cap="none" dirty="0" err="1">
                          <a:solidFill>
                            <a:schemeClr val="tx1"/>
                          </a:solidFill>
                          <a:ea typeface="나눔고딕 ExtraBold" panose="020D0904000000000000" pitchFamily="50" charset="-127"/>
                          <a:cs typeface="Arial"/>
                        </a:rPr>
                        <a:t>Appsmith</a:t>
                      </a:r>
                      <a:endParaRPr lang="ko-KR" altLang="en-US" sz="1800" u="none" strike="noStrike" kern="1200" cap="none" dirty="0">
                        <a:solidFill>
                          <a:schemeClr val="tx1"/>
                        </a:solidFill>
                        <a:ea typeface="나눔고딕 ExtraBold" panose="020D0904000000000000" pitchFamily="50" charset="-127"/>
                        <a:cs typeface="Arial"/>
                      </a:endParaRPr>
                    </a:p>
                  </a:txBody>
                  <a:tcPr marL="94754" marR="94754">
                    <a:lnL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800" u="none" strike="noStrike" kern="1200" cap="none" dirty="0">
                        <a:solidFill>
                          <a:schemeClr val="tx1"/>
                        </a:solidFill>
                        <a:ea typeface="나눔고딕 ExtraBold" panose="020D0904000000000000" pitchFamily="50" charset="-127"/>
                        <a:cs typeface="Arial"/>
                      </a:endParaRPr>
                    </a:p>
                  </a:txBody>
                  <a:tcPr marL="94754" marR="94754">
                    <a:lnL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u="none" strike="noStrike" kern="1200" cap="none">
                          <a:solidFill>
                            <a:schemeClr val="tx1"/>
                          </a:solidFill>
                          <a:ea typeface="나눔고딕 ExtraBold" panose="020D0904000000000000" pitchFamily="50" charset="-127"/>
                          <a:cs typeface="Arial"/>
                        </a:rPr>
                        <a:t>LCNC </a:t>
                      </a:r>
                      <a:r>
                        <a:rPr lang="ko-KR" altLang="en-US" sz="1800" u="none" strike="noStrike" kern="1200" cap="none">
                          <a:solidFill>
                            <a:schemeClr val="tx1"/>
                          </a:solidFill>
                          <a:ea typeface="나눔고딕 ExtraBold" panose="020D0904000000000000" pitchFamily="50" charset="-127"/>
                          <a:cs typeface="Arial"/>
                        </a:rPr>
                        <a:t>개발</a:t>
                      </a:r>
                      <a:r>
                        <a:rPr lang="en-US" altLang="ko-KR" sz="1800" u="none" strike="noStrike" kern="1200" cap="none">
                          <a:solidFill>
                            <a:schemeClr val="tx1"/>
                          </a:solidFill>
                          <a:ea typeface="나눔고딕 ExtraBold" panose="020D0904000000000000" pitchFamily="50" charset="-127"/>
                          <a:cs typeface="Arial"/>
                        </a:rPr>
                        <a:t> </a:t>
                      </a:r>
                      <a:endParaRPr lang="ko-KR" altLang="en-US" sz="1800" u="none" strike="noStrike" kern="1200" cap="none" dirty="0">
                        <a:solidFill>
                          <a:schemeClr val="tx1"/>
                        </a:solidFill>
                        <a:ea typeface="나눔고딕 ExtraBold" panose="020D0904000000000000" pitchFamily="50" charset="-127"/>
                        <a:cs typeface="Arial"/>
                      </a:endParaRPr>
                    </a:p>
                  </a:txBody>
                  <a:tcPr marL="94754" marR="94754">
                    <a:lnL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4508692"/>
                  </a:ext>
                </a:extLst>
              </a:tr>
              <a:tr h="40004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u="none" strike="noStrike" kern="1200" cap="none">
                          <a:solidFill>
                            <a:schemeClr val="tx1"/>
                          </a:solidFill>
                          <a:ea typeface="나눔고딕 ExtraBold" panose="020D0904000000000000" pitchFamily="50" charset="-127"/>
                          <a:cs typeface="Arial"/>
                        </a:rPr>
                        <a:t>n8n</a:t>
                      </a:r>
                      <a:endParaRPr lang="ko-KR" altLang="en-US" sz="1800" u="none" strike="noStrike" kern="1200" cap="none" dirty="0">
                        <a:solidFill>
                          <a:schemeClr val="tx1"/>
                        </a:solidFill>
                        <a:ea typeface="나눔고딕 ExtraBold" panose="020D0904000000000000" pitchFamily="50" charset="-127"/>
                        <a:cs typeface="Arial"/>
                      </a:endParaRPr>
                    </a:p>
                  </a:txBody>
                  <a:tcPr marL="94754" marR="94754">
                    <a:lnL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800" u="none" strike="noStrike" kern="1200" cap="none" dirty="0">
                        <a:solidFill>
                          <a:schemeClr val="tx1"/>
                        </a:solidFill>
                        <a:ea typeface="나눔고딕 ExtraBold" panose="020D0904000000000000" pitchFamily="50" charset="-127"/>
                        <a:cs typeface="Arial"/>
                      </a:endParaRPr>
                    </a:p>
                  </a:txBody>
                  <a:tcPr marL="94754" marR="94754">
                    <a:lnL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u="none" strike="noStrike" kern="1200" cap="none">
                          <a:solidFill>
                            <a:schemeClr val="tx1"/>
                          </a:solidFill>
                          <a:ea typeface="나눔고딕 ExtraBold" panose="020D0904000000000000" pitchFamily="50" charset="-127"/>
                          <a:cs typeface="Arial"/>
                        </a:rPr>
                        <a:t>LCNC </a:t>
                      </a:r>
                      <a:r>
                        <a:rPr lang="ko-KR" altLang="en-US" sz="1800" u="none" strike="noStrike" kern="1200" cap="none">
                          <a:solidFill>
                            <a:schemeClr val="tx1"/>
                          </a:solidFill>
                          <a:ea typeface="나눔고딕 ExtraBold" panose="020D0904000000000000" pitchFamily="50" charset="-127"/>
                          <a:cs typeface="Arial"/>
                        </a:rPr>
                        <a:t>개발 </a:t>
                      </a:r>
                      <a:endParaRPr lang="ko-KR" altLang="en-US" sz="1800" u="none" strike="noStrike" kern="1200" cap="none" dirty="0">
                        <a:solidFill>
                          <a:schemeClr val="tx1"/>
                        </a:solidFill>
                        <a:ea typeface="나눔고딕 ExtraBold" panose="020D0904000000000000" pitchFamily="50" charset="-127"/>
                        <a:cs typeface="Arial"/>
                      </a:endParaRPr>
                    </a:p>
                  </a:txBody>
                  <a:tcPr marL="94754" marR="94754">
                    <a:lnL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4770749"/>
                  </a:ext>
                </a:extLst>
              </a:tr>
              <a:tr h="20002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u="none" strike="noStrike" kern="1200" cap="none" dirty="0">
                          <a:solidFill>
                            <a:schemeClr val="tx1"/>
                          </a:solidFill>
                          <a:ea typeface="나눔고딕 ExtraBold" panose="020D0904000000000000" pitchFamily="50" charset="-127"/>
                          <a:cs typeface="Arial"/>
                        </a:rPr>
                        <a:t>Apache Superset</a:t>
                      </a:r>
                      <a:endParaRPr lang="ko-KR" altLang="en-US" sz="1800" u="none" strike="noStrike" kern="1200" cap="none" dirty="0">
                        <a:solidFill>
                          <a:schemeClr val="tx1"/>
                        </a:solidFill>
                        <a:ea typeface="나눔고딕 ExtraBold" panose="020D0904000000000000" pitchFamily="50" charset="-127"/>
                        <a:cs typeface="Arial"/>
                      </a:endParaRPr>
                    </a:p>
                  </a:txBody>
                  <a:tcPr marL="94754" marR="94754">
                    <a:lnL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800" u="none" strike="noStrike" kern="1200" cap="none" dirty="0">
                        <a:solidFill>
                          <a:schemeClr val="tx1"/>
                        </a:solidFill>
                        <a:ea typeface="나눔고딕 ExtraBold" panose="020D0904000000000000" pitchFamily="50" charset="-127"/>
                        <a:cs typeface="Arial"/>
                      </a:endParaRPr>
                    </a:p>
                  </a:txBody>
                  <a:tcPr marL="94754" marR="94754">
                    <a:lnL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800" u="none" strike="noStrike" kern="1200" cap="none" dirty="0">
                          <a:solidFill>
                            <a:schemeClr val="tx1"/>
                          </a:solidFill>
                          <a:ea typeface="나눔고딕 ExtraBold" panose="020D0904000000000000" pitchFamily="50" charset="-127"/>
                          <a:cs typeface="Arial"/>
                        </a:rPr>
                        <a:t>시각화 </a:t>
                      </a:r>
                    </a:p>
                  </a:txBody>
                  <a:tcPr marL="94754" marR="94754">
                    <a:lnL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2229271"/>
                  </a:ext>
                </a:extLst>
              </a:tr>
              <a:tr h="20002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u="none" strike="noStrike" kern="1200" cap="none" dirty="0">
                          <a:solidFill>
                            <a:schemeClr val="tx1"/>
                          </a:solidFill>
                          <a:ea typeface="나눔고딕 ExtraBold" panose="020D0904000000000000" pitchFamily="50" charset="-127"/>
                          <a:cs typeface="Arial"/>
                        </a:rPr>
                        <a:t>MCP</a:t>
                      </a:r>
                      <a:r>
                        <a:rPr lang="ko-KR" altLang="en-US" sz="1800" u="none" strike="noStrike" kern="1200" cap="none" dirty="0">
                          <a:solidFill>
                            <a:schemeClr val="tx1"/>
                          </a:solidFill>
                          <a:ea typeface="나눔고딕 ExtraBold" panose="020D0904000000000000" pitchFamily="50" charset="-127"/>
                          <a:cs typeface="Arial"/>
                        </a:rPr>
                        <a:t> </a:t>
                      </a:r>
                      <a:r>
                        <a:rPr lang="en-US" altLang="ko-KR" sz="1800" u="none" strike="noStrike" kern="1200" cap="none" dirty="0">
                          <a:solidFill>
                            <a:schemeClr val="tx1"/>
                          </a:solidFill>
                          <a:ea typeface="나눔고딕 ExtraBold" panose="020D0904000000000000" pitchFamily="50" charset="-127"/>
                          <a:cs typeface="Arial"/>
                        </a:rPr>
                        <a:t>Client(Claude)</a:t>
                      </a:r>
                      <a:endParaRPr lang="ko-KR" altLang="en-US" sz="1800" u="none" strike="noStrike" kern="1200" cap="none" dirty="0">
                        <a:solidFill>
                          <a:schemeClr val="tx1"/>
                        </a:solidFill>
                        <a:ea typeface="나눔고딕 ExtraBold" panose="020D0904000000000000" pitchFamily="50" charset="-127"/>
                        <a:cs typeface="Arial"/>
                      </a:endParaRPr>
                    </a:p>
                  </a:txBody>
                  <a:tcPr marL="94754" marR="94754">
                    <a:lnL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800" u="none" strike="noStrike" kern="1200" cap="none" dirty="0">
                        <a:solidFill>
                          <a:schemeClr val="tx1"/>
                        </a:solidFill>
                        <a:ea typeface="나눔고딕 ExtraBold" panose="020D0904000000000000" pitchFamily="50" charset="-127"/>
                        <a:cs typeface="Arial"/>
                      </a:endParaRPr>
                    </a:p>
                  </a:txBody>
                  <a:tcPr marL="94754" marR="94754">
                    <a:lnL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u="none" strike="noStrike" kern="1200" cap="none" dirty="0">
                          <a:solidFill>
                            <a:schemeClr val="tx1"/>
                          </a:solidFill>
                          <a:ea typeface="나눔고딕 ExtraBold" panose="020D0904000000000000" pitchFamily="50" charset="-127"/>
                          <a:cs typeface="Arial"/>
                        </a:rPr>
                        <a:t>MCP</a:t>
                      </a:r>
                      <a:endParaRPr lang="ko-KR" altLang="en-US" sz="1800" u="none" strike="noStrike" kern="1200" cap="none" dirty="0">
                        <a:solidFill>
                          <a:schemeClr val="tx1"/>
                        </a:solidFill>
                        <a:ea typeface="나눔고딕 ExtraBold" panose="020D0904000000000000" pitchFamily="50" charset="-127"/>
                        <a:cs typeface="Arial"/>
                      </a:endParaRPr>
                    </a:p>
                  </a:txBody>
                  <a:tcPr marL="94754" marR="94754">
                    <a:lnL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799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23579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03471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142E7C-BF45-70F9-BF59-45F1CE98EE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사각형: 둥근 모서리 1">
            <a:extLst>
              <a:ext uri="{FF2B5EF4-FFF2-40B4-BE49-F238E27FC236}">
                <a16:creationId xmlns:a16="http://schemas.microsoft.com/office/drawing/2014/main" id="{3AF1E629-4104-6111-A87D-6B3273B72FB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33350" y="927099"/>
            <a:ext cx="11899900" cy="5368679"/>
          </a:xfrm>
          <a:prstGeom prst="roundRect">
            <a:avLst>
              <a:gd name="adj" fmla="val 2243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6708B7C-9D92-56E2-A4B5-492EB1CDF3DF}"/>
              </a:ext>
            </a:extLst>
          </p:cNvPr>
          <p:cNvSpPr txBox="1"/>
          <p:nvPr/>
        </p:nvSpPr>
        <p:spPr>
          <a:xfrm>
            <a:off x="184151" y="251767"/>
            <a:ext cx="11849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기획서 작성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933D69B-AFC6-A105-92F2-CB5513CE5B68}"/>
              </a:ext>
            </a:extLst>
          </p:cNvPr>
          <p:cNvSpPr txBox="1"/>
          <p:nvPr/>
        </p:nvSpPr>
        <p:spPr>
          <a:xfrm>
            <a:off x="184151" y="1005301"/>
            <a:ext cx="50736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rgbClr val="00206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3. </a:t>
            </a:r>
            <a:r>
              <a:rPr lang="ko-KR" altLang="en-US" sz="2000" b="1" dirty="0">
                <a:solidFill>
                  <a:srgbClr val="00206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상세 설명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E4350B7A-71B2-8151-00C0-398BC1528BE4}"/>
              </a:ext>
            </a:extLst>
          </p:cNvPr>
          <p:cNvSpPr/>
          <p:nvPr/>
        </p:nvSpPr>
        <p:spPr>
          <a:xfrm>
            <a:off x="394447" y="2070366"/>
            <a:ext cx="11403105" cy="403933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 dirty="0">
              <a:latin typeface="HY견명조" panose="02030600000101010101" pitchFamily="18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77F14B-3E59-54DB-263B-14EF4648EEBA}"/>
              </a:ext>
            </a:extLst>
          </p:cNvPr>
          <p:cNvSpPr txBox="1"/>
          <p:nvPr/>
        </p:nvSpPr>
        <p:spPr>
          <a:xfrm>
            <a:off x="322080" y="1553222"/>
            <a:ext cx="4373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800" u="none" strike="noStrike" cap="none" dirty="0">
                <a:solidFill>
                  <a:srgbClr val="00206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Arial"/>
                <a:sym typeface="Arial"/>
              </a:rPr>
              <a:t>③ 프로토타입 모델</a:t>
            </a:r>
            <a:r>
              <a:rPr lang="en-US" altLang="ko-KR" sz="1800" u="none" strike="noStrike" cap="none" dirty="0">
                <a:solidFill>
                  <a:srgbClr val="00206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Arial"/>
                <a:sym typeface="Arial"/>
              </a:rPr>
              <a:t>/</a:t>
            </a:r>
            <a:r>
              <a:rPr lang="ko-KR" altLang="en-US" sz="1800" u="none" strike="noStrike" cap="none" dirty="0">
                <a:solidFill>
                  <a:srgbClr val="00206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Arial"/>
                <a:sym typeface="Arial"/>
              </a:rPr>
              <a:t>서비스 소개 </a:t>
            </a:r>
            <a:r>
              <a:rPr lang="en-US" altLang="ko-KR" sz="1800" u="none" strike="noStrike" cap="none" dirty="0">
                <a:solidFill>
                  <a:srgbClr val="00206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Arial"/>
                <a:sym typeface="Arial"/>
              </a:rPr>
              <a:t>(</a:t>
            </a:r>
            <a:r>
              <a:rPr lang="ko-KR" altLang="en-US" sz="1800" u="none" strike="noStrike" cap="none" dirty="0">
                <a:solidFill>
                  <a:srgbClr val="00206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Arial"/>
                <a:sym typeface="Arial"/>
              </a:rPr>
              <a:t>선택사항</a:t>
            </a:r>
            <a:r>
              <a:rPr lang="en-US" altLang="ko-KR" sz="1800" u="none" strike="noStrike" cap="none" dirty="0">
                <a:solidFill>
                  <a:srgbClr val="00206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Arial"/>
                <a:sym typeface="Arial"/>
              </a:rPr>
              <a:t>)</a:t>
            </a:r>
            <a:endParaRPr lang="ko-KR" altLang="en-US" sz="1800" dirty="0">
              <a:solidFill>
                <a:srgbClr val="00206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556395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3AD119-73DA-AAD5-9BC0-61FC795FE6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사각형: 둥근 모서리 1">
            <a:extLst>
              <a:ext uri="{FF2B5EF4-FFF2-40B4-BE49-F238E27FC236}">
                <a16:creationId xmlns:a16="http://schemas.microsoft.com/office/drawing/2014/main" id="{ECD5837C-6054-61FE-332A-AE62FDC2B72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33350" y="927099"/>
            <a:ext cx="11899900" cy="5368679"/>
          </a:xfrm>
          <a:prstGeom prst="roundRect">
            <a:avLst>
              <a:gd name="adj" fmla="val 2243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036BC1-3687-3D39-8DC6-064F8E2465DA}"/>
              </a:ext>
            </a:extLst>
          </p:cNvPr>
          <p:cNvSpPr txBox="1"/>
          <p:nvPr/>
        </p:nvSpPr>
        <p:spPr>
          <a:xfrm>
            <a:off x="184151" y="251767"/>
            <a:ext cx="11849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기획서 작성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BCBE03E-C1D4-D637-A3D3-D14F622A585E}"/>
              </a:ext>
            </a:extLst>
          </p:cNvPr>
          <p:cNvSpPr txBox="1"/>
          <p:nvPr/>
        </p:nvSpPr>
        <p:spPr>
          <a:xfrm>
            <a:off x="184151" y="1005301"/>
            <a:ext cx="50736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rgbClr val="00206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4. 2</a:t>
            </a:r>
            <a:r>
              <a:rPr lang="ko-KR" altLang="en-US" sz="2000" b="1" dirty="0">
                <a:solidFill>
                  <a:srgbClr val="00206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박</a:t>
            </a:r>
            <a:r>
              <a:rPr lang="en-US" altLang="ko-KR" sz="2000" b="1" dirty="0">
                <a:solidFill>
                  <a:srgbClr val="00206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3</a:t>
            </a:r>
            <a:r>
              <a:rPr lang="ko-KR" altLang="en-US" sz="2000" b="1" dirty="0">
                <a:solidFill>
                  <a:srgbClr val="00206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일간 아이디어 구현 방법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B0BEC563-F103-6074-E8E2-3531A9CC819A}"/>
              </a:ext>
            </a:extLst>
          </p:cNvPr>
          <p:cNvSpPr/>
          <p:nvPr/>
        </p:nvSpPr>
        <p:spPr>
          <a:xfrm>
            <a:off x="394447" y="1591488"/>
            <a:ext cx="11403105" cy="451821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 dirty="0">
              <a:latin typeface="HY견명조" panose="02030600000101010101" pitchFamily="18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4F85EED-FB55-48EC-B19D-4B9180D4DB4B}"/>
              </a:ext>
            </a:extLst>
          </p:cNvPr>
          <p:cNvSpPr txBox="1"/>
          <p:nvPr/>
        </p:nvSpPr>
        <p:spPr>
          <a:xfrm>
            <a:off x="531630" y="1769230"/>
            <a:ext cx="6183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800" u="none" strike="noStrike" cap="none" dirty="0">
                <a:solidFill>
                  <a:srgbClr val="0000FF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Arial"/>
                <a:sym typeface="Arial"/>
              </a:rPr>
              <a:t>※ </a:t>
            </a:r>
            <a:r>
              <a:rPr lang="ko-KR" altLang="en-US" sz="1800" u="none" strike="noStrike" cap="none" dirty="0">
                <a:solidFill>
                  <a:srgbClr val="0000FF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Arial"/>
                <a:sym typeface="Arial"/>
              </a:rPr>
              <a:t>제한된 기간 내에 서비스 개발을 위한 단계별 계획 제시</a:t>
            </a:r>
            <a:endParaRPr lang="ko-KR" altLang="en-US" sz="1800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29397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2294BF-35EB-ACD3-B5F2-F121E6069B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사각형: 둥근 모서리 1">
            <a:extLst>
              <a:ext uri="{FF2B5EF4-FFF2-40B4-BE49-F238E27FC236}">
                <a16:creationId xmlns:a16="http://schemas.microsoft.com/office/drawing/2014/main" id="{8DCE12E9-5300-344E-2342-D47DC9D6ABC1}"/>
              </a:ext>
            </a:extLst>
          </p:cNvPr>
          <p:cNvSpPr/>
          <p:nvPr/>
        </p:nvSpPr>
        <p:spPr>
          <a:xfrm>
            <a:off x="133350" y="927099"/>
            <a:ext cx="11899900" cy="5368679"/>
          </a:xfrm>
          <a:prstGeom prst="roundRect">
            <a:avLst>
              <a:gd name="adj" fmla="val 2243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AE79919-E0F7-9B54-891A-7844AF019F46}"/>
              </a:ext>
            </a:extLst>
          </p:cNvPr>
          <p:cNvSpPr txBox="1"/>
          <p:nvPr/>
        </p:nvSpPr>
        <p:spPr>
          <a:xfrm>
            <a:off x="184151" y="251767"/>
            <a:ext cx="11849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예선</a:t>
            </a:r>
            <a:r>
              <a:rPr lang="en-US" altLang="ko-KR" sz="2800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ko-KR" altLang="en-US" sz="2800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기획안</a:t>
            </a:r>
            <a:r>
              <a:rPr lang="en-US" altLang="ko-KR" sz="2800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ko-KR" altLang="en-US" sz="2800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작성 안내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1A4C82-5FC8-AC4D-41E1-43FF6DB9E33A}"/>
              </a:ext>
            </a:extLst>
          </p:cNvPr>
          <p:cNvSpPr txBox="1"/>
          <p:nvPr/>
        </p:nvSpPr>
        <p:spPr>
          <a:xfrm>
            <a:off x="269452" y="1210924"/>
            <a:ext cx="11627696" cy="4436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kumimoji="1" lang="ko-KR" altLang="en-US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본 기획안을 작성하기 전</a:t>
            </a:r>
            <a:r>
              <a:rPr kumimoji="1" lang="en-US" altLang="ko-KR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r>
              <a:rPr kumimoji="1" lang="ko-KR" altLang="en-US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예선 진행 일정 및 평가 항목이 상세히 안내된 대회 안내 페이지를 반드시 확인해주시기 바랍니다</a:t>
            </a:r>
            <a:r>
              <a:rPr kumimoji="1" lang="en-US" altLang="ko-KR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 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kumimoji="1" lang="ko-KR" altLang="en-US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기획안 제출은 지정된 기간 내에만 접수되며</a:t>
            </a:r>
            <a:r>
              <a:rPr kumimoji="1" lang="en-US" altLang="ko-KR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r>
              <a:rPr kumimoji="1" lang="ko-KR" altLang="en-US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마감 이후 제출된 기획안은 평가 대상에 포함되지 않습니다</a:t>
            </a:r>
            <a:r>
              <a:rPr kumimoji="1" lang="en-US" altLang="ko-KR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kumimoji="1" lang="ko-KR" altLang="en-US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기획안 양식은 예시용으로</a:t>
            </a:r>
            <a:r>
              <a:rPr kumimoji="1" lang="en-US" altLang="ko-KR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r>
              <a:rPr kumimoji="1" lang="ko-KR" altLang="en-US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참가팀의 아이디어가 명확히 전달될 수 있도록 자유롭게 구성하셔도 됩니다</a:t>
            </a:r>
            <a:r>
              <a:rPr kumimoji="1" lang="en-US" altLang="ko-KR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.(</a:t>
            </a:r>
            <a:r>
              <a:rPr kumimoji="1" lang="ko-KR" altLang="en-US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장수 제한 없음</a:t>
            </a:r>
            <a:r>
              <a:rPr kumimoji="1" lang="en-US" altLang="ko-KR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 </a:t>
            </a:r>
            <a:r>
              <a:rPr kumimoji="1" lang="ko-KR" altLang="en-US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다만</a:t>
            </a:r>
            <a:r>
              <a:rPr kumimoji="1" lang="en-US" altLang="ko-KR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‘</a:t>
            </a:r>
            <a:r>
              <a:rPr kumimoji="1" lang="ko-KR" altLang="en-US" b="1" dirty="0" err="1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목차’에</a:t>
            </a:r>
            <a:r>
              <a:rPr kumimoji="1" lang="ko-KR" altLang="en-US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제시된 항목은 반드시 포함해야 하며</a:t>
            </a:r>
            <a:r>
              <a:rPr kumimoji="1" lang="en-US" altLang="ko-KR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r>
              <a:rPr kumimoji="1" lang="ko-KR" altLang="en-US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누락 시 평가 대상에서 제외될 수 있습니다</a:t>
            </a:r>
            <a:r>
              <a:rPr kumimoji="1" lang="en-US" altLang="ko-KR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 (</a:t>
            </a:r>
            <a:r>
              <a:rPr kumimoji="1" lang="ko-KR" altLang="en-US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선택 사항은 제외</a:t>
            </a:r>
            <a:r>
              <a:rPr kumimoji="1" lang="en-US" altLang="ko-KR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kumimoji="1" lang="ko-KR" altLang="en-US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기획안 제출 시</a:t>
            </a:r>
            <a:r>
              <a:rPr kumimoji="1" lang="en-US" altLang="ko-KR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r>
              <a:rPr kumimoji="1" lang="ko-KR" altLang="en-US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안내사항 및 서식 내 파란색 안내 문구는 삭제 후 제출해주시기 바랍니다</a:t>
            </a:r>
            <a:r>
              <a:rPr kumimoji="1" lang="en-US" altLang="ko-KR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kumimoji="1" lang="ko-KR" altLang="en-US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해당 기획안은 본선 진출 이후 수정 및 업데이트가 </a:t>
            </a:r>
            <a:r>
              <a:rPr kumimoji="1" lang="ko-KR" altLang="en-US" b="1" dirty="0" err="1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가능하오니</a:t>
            </a:r>
            <a:r>
              <a:rPr kumimoji="1" lang="en-US" altLang="ko-KR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r>
              <a:rPr kumimoji="1" lang="ko-KR" altLang="en-US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이 점 참고 부탁드립니다</a:t>
            </a:r>
            <a:r>
              <a:rPr kumimoji="1" lang="en-US" altLang="ko-KR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67525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사각형: 둥근 모서리 1">
            <a:extLst>
              <a:ext uri="{FF2B5EF4-FFF2-40B4-BE49-F238E27FC236}">
                <a16:creationId xmlns:a16="http://schemas.microsoft.com/office/drawing/2014/main" id="{5A2F9CA0-0BC8-8A03-5BE9-AAD8E6B73577}"/>
              </a:ext>
            </a:extLst>
          </p:cNvPr>
          <p:cNvSpPr/>
          <p:nvPr/>
        </p:nvSpPr>
        <p:spPr>
          <a:xfrm>
            <a:off x="133350" y="927099"/>
            <a:ext cx="11899900" cy="5368679"/>
          </a:xfrm>
          <a:prstGeom prst="roundRect">
            <a:avLst>
              <a:gd name="adj" fmla="val 2243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7BA495-43D0-3AF0-79A6-BA9DAB98E3E2}"/>
              </a:ext>
            </a:extLst>
          </p:cNvPr>
          <p:cNvSpPr txBox="1"/>
          <p:nvPr/>
        </p:nvSpPr>
        <p:spPr>
          <a:xfrm>
            <a:off x="184151" y="251767"/>
            <a:ext cx="11849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일정 안내</a:t>
            </a:r>
          </a:p>
        </p:txBody>
      </p: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0CE11ABA-CE48-35EA-A1D2-5C0FCD483B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1868810"/>
              </p:ext>
            </p:extLst>
          </p:nvPr>
        </p:nvGraphicFramePr>
        <p:xfrm>
          <a:off x="420041" y="1885752"/>
          <a:ext cx="6704403" cy="3451371"/>
        </p:xfrm>
        <a:graphic>
          <a:graphicData uri="http://schemas.openxmlformats.org/drawingml/2006/table">
            <a:tbl>
              <a:tblPr/>
              <a:tblGrid>
                <a:gridCol w="2181693">
                  <a:extLst>
                    <a:ext uri="{9D8B030D-6E8A-4147-A177-3AD203B41FA5}">
                      <a16:colId xmlns:a16="http://schemas.microsoft.com/office/drawing/2014/main" val="1589208659"/>
                    </a:ext>
                  </a:extLst>
                </a:gridCol>
                <a:gridCol w="2096389">
                  <a:extLst>
                    <a:ext uri="{9D8B030D-6E8A-4147-A177-3AD203B41FA5}">
                      <a16:colId xmlns:a16="http://schemas.microsoft.com/office/drawing/2014/main" val="3586643744"/>
                    </a:ext>
                  </a:extLst>
                </a:gridCol>
                <a:gridCol w="2426321">
                  <a:extLst>
                    <a:ext uri="{9D8B030D-6E8A-4147-A177-3AD203B41FA5}">
                      <a16:colId xmlns:a16="http://schemas.microsoft.com/office/drawing/2014/main" val="950208972"/>
                    </a:ext>
                  </a:extLst>
                </a:gridCol>
              </a:tblGrid>
              <a:tr h="273305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buNone/>
                      </a:pPr>
                      <a:r>
                        <a:rPr lang="ko-KR" altLang="en-US" sz="1400" b="0" kern="0" spc="0" dirty="0">
                          <a:solidFill>
                            <a:schemeClr val="bg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구분</a:t>
                      </a: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buNone/>
                      </a:pPr>
                      <a:r>
                        <a:rPr lang="ko-KR" altLang="en-US" sz="1400" b="0" kern="0" spc="0" dirty="0">
                          <a:solidFill>
                            <a:schemeClr val="bg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일정</a:t>
                      </a: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buNone/>
                      </a:pPr>
                      <a:r>
                        <a:rPr lang="ko-KR" altLang="en-US" sz="1400" b="0" kern="0" spc="0" dirty="0">
                          <a:solidFill>
                            <a:schemeClr val="bg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비고</a:t>
                      </a: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0421891"/>
                  </a:ext>
                </a:extLst>
              </a:tr>
              <a:tr h="693796">
                <a:tc>
                  <a:txBody>
                    <a:bodyPr/>
                    <a:lstStyle/>
                    <a:p>
                      <a:pPr marL="393700" marR="0" indent="-393700" algn="ctr" fontAlgn="base" latinLnBrk="1">
                        <a:lnSpc>
                          <a:spcPct val="160000"/>
                        </a:lnSpc>
                        <a:buNone/>
                      </a:pPr>
                      <a:r>
                        <a:rPr lang="ko-KR" altLang="en-US" sz="1200" b="1" kern="0" spc="-1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① 모집공고 </a:t>
                      </a:r>
                      <a:r>
                        <a:rPr lang="en-US" altLang="ko-KR" sz="1200" b="1" kern="0" spc="-1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&amp; </a:t>
                      </a:r>
                      <a:r>
                        <a:rPr lang="ko-KR" altLang="en-US" sz="1200" b="1" kern="0" spc="-1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기획서 접수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93700" marR="0" indent="-393700" algn="ctr" fontAlgn="base" latinLnBrk="0">
                        <a:lnSpc>
                          <a:spcPct val="160000"/>
                        </a:lnSpc>
                        <a:buNone/>
                      </a:pPr>
                      <a:r>
                        <a:rPr lang="ko-KR" altLang="en-US" sz="1200" kern="0" spc="-1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‘</a:t>
                      </a:r>
                      <a:r>
                        <a:rPr lang="en-US" altLang="ko-KR" sz="1200" kern="0" spc="-1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25. 10. 27.(</a:t>
                      </a:r>
                      <a:r>
                        <a:rPr lang="ko-KR" altLang="en-US" sz="1200" kern="0" spc="-1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월</a:t>
                      </a:r>
                      <a:r>
                        <a:rPr lang="en-US" altLang="ko-KR" sz="1200" kern="0" spc="-1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 09:00</a:t>
                      </a:r>
                    </a:p>
                    <a:p>
                      <a:pPr marL="393700" marR="0" indent="-393700" algn="ctr" fontAlgn="base" latinLnBrk="0">
                        <a:lnSpc>
                          <a:spcPct val="160000"/>
                        </a:lnSpc>
                        <a:buNone/>
                      </a:pPr>
                      <a:r>
                        <a:rPr lang="en-US" altLang="ko-KR" sz="1200" kern="0" spc="-1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~11.16.(</a:t>
                      </a:r>
                      <a:r>
                        <a:rPr lang="ko-KR" altLang="en-US" sz="1200" kern="0" spc="-1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일</a:t>
                      </a:r>
                      <a:r>
                        <a:rPr lang="en-US" altLang="ko-KR" sz="1200" kern="0" spc="-1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 23:59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93700" marR="0" indent="-393700" algn="ctr" fontAlgn="base" latinLnBrk="0">
                        <a:lnSpc>
                          <a:spcPct val="160000"/>
                        </a:lnSpc>
                        <a:buNone/>
                      </a:pPr>
                      <a:r>
                        <a:rPr lang="ko-KR" altLang="en-US" sz="1200" kern="0" spc="-1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아이디어 제출 및 접수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8980618"/>
                  </a:ext>
                </a:extLst>
              </a:tr>
              <a:tr h="346446">
                <a:tc>
                  <a:txBody>
                    <a:bodyPr/>
                    <a:lstStyle/>
                    <a:p>
                      <a:pPr marL="393700" marR="0" indent="-393700" algn="ctr" fontAlgn="base" latinLnBrk="1">
                        <a:lnSpc>
                          <a:spcPct val="160000"/>
                        </a:lnSpc>
                        <a:buNone/>
                      </a:pPr>
                      <a:r>
                        <a:rPr lang="ko-KR" altLang="en-US" sz="1200" b="1" kern="0" spc="-1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②  기획서 평가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93700" marR="0" indent="-393700" algn="ctr" fontAlgn="base" latinLnBrk="0">
                        <a:lnSpc>
                          <a:spcPct val="160000"/>
                        </a:lnSpc>
                        <a:buNone/>
                      </a:pPr>
                      <a:r>
                        <a:rPr lang="ko-KR" altLang="en-US" sz="1200" kern="0" spc="-1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’</a:t>
                      </a:r>
                      <a:r>
                        <a:rPr lang="en-US" altLang="ko-KR" sz="1200" kern="0" spc="-1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25. 11. 17.(</a:t>
                      </a:r>
                      <a:r>
                        <a:rPr lang="ko-KR" altLang="en-US" sz="1200" kern="0" spc="-1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월</a:t>
                      </a:r>
                      <a:r>
                        <a:rPr lang="en-US" altLang="ko-KR" sz="1200" kern="0" spc="-1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 ~ 20.(</a:t>
                      </a:r>
                      <a:r>
                        <a:rPr lang="ko-KR" altLang="en-US" sz="1200" kern="0" spc="-1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목</a:t>
                      </a:r>
                      <a:r>
                        <a:rPr lang="en-US" altLang="ko-KR" sz="1200" kern="0" spc="-1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93700" marR="0" indent="-393700" algn="ctr" fontAlgn="base" latinLnBrk="0">
                        <a:lnSpc>
                          <a:spcPct val="160000"/>
                        </a:lnSpc>
                        <a:buNone/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-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3293325"/>
                  </a:ext>
                </a:extLst>
              </a:tr>
              <a:tr h="693796">
                <a:tc>
                  <a:txBody>
                    <a:bodyPr/>
                    <a:lstStyle/>
                    <a:p>
                      <a:pPr marL="393700" marR="0" indent="-393700" algn="ctr" fontAlgn="base" latinLnBrk="1">
                        <a:lnSpc>
                          <a:spcPct val="160000"/>
                        </a:lnSpc>
                        <a:buNone/>
                      </a:pPr>
                      <a:r>
                        <a:rPr lang="ko-KR" altLang="en-US" sz="1200" b="1" kern="0" spc="-1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③ 최종 본선진출팀 확정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93700" marR="0" indent="-393700" algn="ctr" fontAlgn="base" latinLnBrk="0">
                        <a:lnSpc>
                          <a:spcPct val="160000"/>
                        </a:lnSpc>
                        <a:buNone/>
                      </a:pPr>
                      <a:r>
                        <a:rPr lang="ko-KR" altLang="en-US" sz="1200" kern="0" spc="-1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‘</a:t>
                      </a:r>
                      <a:r>
                        <a:rPr lang="en-US" altLang="ko-KR" sz="1200" kern="0" spc="-1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25. 11. 21.(</a:t>
                      </a:r>
                      <a:r>
                        <a:rPr lang="ko-KR" altLang="en-US" sz="1200" kern="0" spc="-1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금</a:t>
                      </a:r>
                      <a:r>
                        <a:rPr lang="en-US" altLang="ko-KR" sz="1200" kern="0" spc="-1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93700" marR="0" indent="-393700" algn="ctr" fontAlgn="base" latinLnBrk="0">
                        <a:lnSpc>
                          <a:spcPct val="160000"/>
                        </a:lnSpc>
                        <a:buNone/>
                      </a:pPr>
                      <a:r>
                        <a:rPr lang="ko-KR" altLang="en-US" sz="1200" kern="0" spc="-1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이메일 및 문자 발송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9238343"/>
                  </a:ext>
                </a:extLst>
              </a:tr>
              <a:tr h="693796">
                <a:tc>
                  <a:txBody>
                    <a:bodyPr/>
                    <a:lstStyle/>
                    <a:p>
                      <a:pPr marL="203200" marR="0" indent="-203200" algn="ctr" fontAlgn="base" latinLnBrk="1">
                        <a:lnSpc>
                          <a:spcPct val="160000"/>
                        </a:lnSpc>
                        <a:buNone/>
                      </a:pPr>
                      <a:r>
                        <a:rPr lang="ko-KR" altLang="en-US" sz="1200" b="1" kern="0" spc="-1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④ </a:t>
                      </a:r>
                      <a:r>
                        <a:rPr lang="en-US" altLang="ko-KR" sz="1200" b="1" kern="0" spc="-1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Nocode</a:t>
                      </a:r>
                      <a:r>
                        <a:rPr lang="en-US" altLang="ko-KR" sz="1200" b="1" kern="0" spc="-1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, MCP </a:t>
                      </a:r>
                      <a:r>
                        <a:rPr lang="ko-KR" altLang="en-US" sz="1200" b="1" kern="0" spc="-1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등 </a:t>
                      </a:r>
                      <a:endParaRPr lang="en-US" altLang="ko-KR" sz="1200" b="1" kern="0" spc="-1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  <a:p>
                      <a:pPr marL="203200" marR="0" indent="-203200" algn="ctr" fontAlgn="base" latinLnBrk="1">
                        <a:lnSpc>
                          <a:spcPct val="160000"/>
                        </a:lnSpc>
                        <a:buNone/>
                      </a:pPr>
                      <a:r>
                        <a:rPr lang="ko-KR" altLang="en-US" sz="1200" b="1" kern="0" spc="-1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개발지원도구 사전교육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93700" marR="0" indent="-393700" algn="ctr" fontAlgn="base" latinLnBrk="0">
                        <a:lnSpc>
                          <a:spcPct val="160000"/>
                        </a:lnSpc>
                        <a:buNone/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‘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25. 11. 24.(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월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 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93700" marR="0" indent="-393700" algn="ctr" fontAlgn="base" latinLnBrk="0">
                        <a:lnSpc>
                          <a:spcPct val="160000"/>
                        </a:lnSpc>
                        <a:buNone/>
                      </a:pPr>
                      <a:r>
                        <a:rPr lang="ko-KR" altLang="en-US" sz="1200" kern="0" spc="-1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비대면</a:t>
                      </a:r>
                      <a:r>
                        <a:rPr lang="en-US" altLang="ko-KR" sz="1200" kern="0" spc="-1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</a:t>
                      </a:r>
                      <a:r>
                        <a:rPr lang="ko-KR" altLang="en-US" sz="1200" kern="0" spc="-1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온라인</a:t>
                      </a:r>
                      <a:r>
                        <a:rPr lang="en-US" altLang="ko-KR" sz="1200" kern="0" spc="-1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807314"/>
                  </a:ext>
                </a:extLst>
              </a:tr>
              <a:tr h="346446">
                <a:tc>
                  <a:txBody>
                    <a:bodyPr/>
                    <a:lstStyle/>
                    <a:p>
                      <a:pPr marL="203200" marR="0" indent="-203200" algn="ctr" fontAlgn="base" latinLnBrk="1">
                        <a:lnSpc>
                          <a:spcPct val="160000"/>
                        </a:lnSpc>
                        <a:buNone/>
                      </a:pPr>
                      <a:r>
                        <a:rPr lang="ko-KR" altLang="en-US" sz="1200" b="1" kern="0" spc="-1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⑤ </a:t>
                      </a:r>
                      <a:r>
                        <a:rPr lang="en-US" altLang="ko-KR" sz="1200" b="1" kern="0" spc="-4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AI </a:t>
                      </a:r>
                      <a:r>
                        <a:rPr lang="ko-KR" altLang="en-US" sz="1200" b="1" kern="0" spc="-4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해커톤 본선 및 평가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93700" marR="0" indent="-393700" algn="ctr" fontAlgn="base" latinLnBrk="0">
                        <a:lnSpc>
                          <a:spcPct val="160000"/>
                        </a:lnSpc>
                        <a:buNone/>
                      </a:pPr>
                      <a:r>
                        <a:rPr lang="ko-KR" altLang="en-US" sz="1200" kern="0" spc="-1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‘</a:t>
                      </a:r>
                      <a:r>
                        <a:rPr lang="en-US" altLang="ko-KR" sz="1200" kern="0" spc="-1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25. 11. 25.(</a:t>
                      </a:r>
                      <a:r>
                        <a:rPr lang="ko-KR" altLang="en-US" sz="1200" kern="0" spc="-1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화</a:t>
                      </a:r>
                      <a:r>
                        <a:rPr lang="en-US" altLang="ko-KR" sz="1200" kern="0" spc="-1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</a:t>
                      </a:r>
                      <a:r>
                        <a:rPr lang="ko-KR" altLang="en-US" sz="1200" b="1" kern="0" spc="-1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</a:t>
                      </a:r>
                      <a:r>
                        <a:rPr lang="en-US" altLang="ko-KR" sz="1200" kern="0" spc="-1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~ 27.(</a:t>
                      </a:r>
                      <a:r>
                        <a:rPr lang="ko-KR" altLang="en-US" sz="1200" kern="0" spc="-1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목</a:t>
                      </a:r>
                      <a:r>
                        <a:rPr lang="en-US" altLang="ko-KR" sz="1200" kern="0" spc="-1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93700" marR="0" indent="-393700" algn="ctr" fontAlgn="base" latinLnBrk="0">
                        <a:lnSpc>
                          <a:spcPct val="160000"/>
                        </a:lnSpc>
                        <a:buNone/>
                      </a:pPr>
                      <a:r>
                        <a:rPr lang="en-US" altLang="ko-KR" sz="1200" kern="0" spc="-1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2</a:t>
                      </a:r>
                      <a:r>
                        <a:rPr lang="ko-KR" altLang="en-US" sz="1200" kern="0" spc="-1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박 </a:t>
                      </a:r>
                      <a:r>
                        <a:rPr lang="en-US" altLang="ko-KR" sz="1200" kern="0" spc="-1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3</a:t>
                      </a:r>
                      <a:r>
                        <a:rPr lang="ko-KR" altLang="en-US" sz="1200" kern="0" spc="-1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일</a:t>
                      </a:r>
                      <a:r>
                        <a:rPr lang="en-US" altLang="ko-KR" sz="1200" kern="0" spc="-1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</a:t>
                      </a:r>
                      <a:r>
                        <a:rPr lang="ko-KR" altLang="en-US" sz="1200" kern="0" spc="-1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시립서울유스호스텔</a:t>
                      </a:r>
                      <a:r>
                        <a:rPr lang="en-US" altLang="ko-KR" sz="1200" kern="0" spc="-1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</a:t>
                      </a:r>
                      <a:endParaRPr lang="ko-KR" altLang="en-US" sz="1200" kern="0" spc="-1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7430341"/>
                  </a:ext>
                </a:extLst>
              </a:tr>
              <a:tr h="346446">
                <a:tc>
                  <a:txBody>
                    <a:bodyPr/>
                    <a:lstStyle/>
                    <a:p>
                      <a:pPr marL="393700" marR="0" indent="-393700" algn="ctr" fontAlgn="base" latinLnBrk="1">
                        <a:lnSpc>
                          <a:spcPct val="160000"/>
                        </a:lnSpc>
                        <a:buNone/>
                      </a:pPr>
                      <a:r>
                        <a:rPr lang="ko-KR" altLang="en-US" sz="1200" b="1" kern="0" spc="-1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⑥ </a:t>
                      </a:r>
                      <a:r>
                        <a:rPr lang="en-US" altLang="ko-KR" sz="1200" b="1" kern="0" spc="-4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AI </a:t>
                      </a:r>
                      <a:r>
                        <a:rPr lang="ko-KR" altLang="en-US" sz="1200" b="1" kern="0" spc="-4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해커톤</a:t>
                      </a:r>
                      <a:r>
                        <a:rPr lang="ko-KR" altLang="en-US" sz="1200" b="1" kern="0" spc="-1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시상식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93700" marR="0" indent="-393700" algn="ctr" fontAlgn="base" latinLnBrk="0">
                        <a:lnSpc>
                          <a:spcPct val="160000"/>
                        </a:lnSpc>
                        <a:buNone/>
                      </a:pPr>
                      <a:r>
                        <a:rPr lang="ko-KR" altLang="en-US" sz="1200" b="1" kern="0" spc="-1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’</a:t>
                      </a:r>
                      <a:r>
                        <a:rPr lang="en-US" altLang="ko-KR" sz="1200" kern="0" spc="-1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25. 11. 27.(</a:t>
                      </a:r>
                      <a:r>
                        <a:rPr lang="ko-KR" altLang="en-US" sz="1200" kern="0" spc="-1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목</a:t>
                      </a:r>
                      <a:r>
                        <a:rPr lang="en-US" altLang="ko-KR" sz="1200" kern="0" spc="-1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93700" marR="0" indent="-393700" algn="ctr" fontAlgn="base" latinLnBrk="0">
                        <a:lnSpc>
                          <a:spcPct val="160000"/>
                        </a:lnSpc>
                        <a:buNone/>
                      </a:pPr>
                      <a:r>
                        <a:rPr lang="ko-KR" altLang="en-US" sz="1200" kern="0" spc="-1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피스엔파크컨벤션센터</a:t>
                      </a:r>
                      <a:r>
                        <a:rPr lang="en-US" altLang="ko-KR" sz="1200" kern="0" spc="-1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</a:t>
                      </a:r>
                      <a:r>
                        <a:rPr lang="ko-KR" altLang="en-US" sz="1200" kern="0" spc="-1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서울</a:t>
                      </a:r>
                      <a:r>
                        <a:rPr lang="en-US" altLang="ko-KR" sz="1200" kern="0" spc="-1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7618846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5B4313E-30E0-88DF-77FC-D3D789D77BBD}"/>
              </a:ext>
            </a:extLst>
          </p:cNvPr>
          <p:cNvSpPr txBox="1"/>
          <p:nvPr/>
        </p:nvSpPr>
        <p:spPr>
          <a:xfrm>
            <a:off x="2602692" y="1319235"/>
            <a:ext cx="2339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>
                <a:solidFill>
                  <a:srgbClr val="00206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[ </a:t>
            </a:r>
            <a:r>
              <a:rPr lang="ko-KR" altLang="en-US" dirty="0">
                <a:solidFill>
                  <a:srgbClr val="00206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해커톤 진행 일정표 </a:t>
            </a:r>
            <a:r>
              <a:rPr lang="en-US" altLang="ko-KR" dirty="0">
                <a:solidFill>
                  <a:srgbClr val="00206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]</a:t>
            </a:r>
            <a:endParaRPr lang="ko-KR" altLang="en-US" dirty="0">
              <a:solidFill>
                <a:srgbClr val="00206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F266C6E-FE2F-A31E-BFB9-3D4A8C415753}"/>
              </a:ext>
            </a:extLst>
          </p:cNvPr>
          <p:cNvSpPr txBox="1"/>
          <p:nvPr/>
        </p:nvSpPr>
        <p:spPr>
          <a:xfrm>
            <a:off x="7250208" y="1319235"/>
            <a:ext cx="18421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>
                <a:solidFill>
                  <a:srgbClr val="00206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[ </a:t>
            </a:r>
            <a:r>
              <a:rPr lang="ko-KR" altLang="en-US" dirty="0">
                <a:solidFill>
                  <a:srgbClr val="00206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주요 일정 내용</a:t>
            </a:r>
            <a:r>
              <a:rPr lang="en-US" altLang="ko-KR" dirty="0">
                <a:solidFill>
                  <a:srgbClr val="00206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]</a:t>
            </a:r>
            <a:endParaRPr lang="ko-KR" altLang="en-US" dirty="0">
              <a:solidFill>
                <a:srgbClr val="00206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4F28F9-4353-AEA2-0025-1BB9EAA46073}"/>
              </a:ext>
            </a:extLst>
          </p:cNvPr>
          <p:cNvSpPr txBox="1"/>
          <p:nvPr/>
        </p:nvSpPr>
        <p:spPr>
          <a:xfrm>
            <a:off x="7196714" y="1688567"/>
            <a:ext cx="4860626" cy="41395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1. </a:t>
            </a:r>
            <a:r>
              <a:rPr lang="ko-KR" altLang="en-US" sz="1400" b="1" dirty="0" err="1">
                <a:latin typeface="나눔고딕" panose="020D0604000000000000" pitchFamily="50" charset="-127"/>
                <a:ea typeface="나눔고딕" panose="020D0604000000000000" pitchFamily="50" charset="-127"/>
              </a:rPr>
              <a:t>해커톤</a:t>
            </a:r>
            <a:r>
              <a:rPr lang="ko-KR" altLang="en-US" sz="14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 개발지원도구 사전교육</a:t>
            </a:r>
            <a:endParaRPr lang="en-US" altLang="ko-KR" sz="1400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ko-KR" altLang="en-US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     </a:t>
            </a:r>
            <a:r>
              <a:rPr lang="en-US" altLang="ko-KR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- </a:t>
            </a:r>
            <a:r>
              <a:rPr lang="ko-KR" altLang="en-US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일시 </a:t>
            </a:r>
            <a:r>
              <a:rPr lang="en-US" altLang="ko-KR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: 2025</a:t>
            </a:r>
            <a:r>
              <a:rPr lang="ko-KR" altLang="en-US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년 </a:t>
            </a:r>
            <a:r>
              <a:rPr lang="en-US" altLang="ko-KR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11</a:t>
            </a:r>
            <a:r>
              <a:rPr lang="ko-KR" altLang="en-US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월 </a:t>
            </a:r>
            <a:r>
              <a:rPr lang="en-US" altLang="ko-KR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24</a:t>
            </a:r>
            <a:r>
              <a:rPr lang="ko-KR" altLang="en-US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일</a:t>
            </a:r>
            <a:r>
              <a:rPr lang="en-US" altLang="ko-KR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월</a:t>
            </a:r>
            <a:r>
              <a:rPr lang="en-US" altLang="ko-KR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</a:p>
          <a:p>
            <a:r>
              <a:rPr lang="en-US" altLang="ko-KR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     - </a:t>
            </a:r>
            <a:r>
              <a:rPr lang="ko-KR" altLang="en-US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내용 </a:t>
            </a:r>
            <a:r>
              <a:rPr lang="en-US" altLang="ko-KR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: </a:t>
            </a:r>
            <a:r>
              <a:rPr lang="ko-KR" altLang="en-US" sz="1400" dirty="0" err="1">
                <a:latin typeface="나눔고딕" panose="020D0604000000000000" pitchFamily="50" charset="-127"/>
                <a:ea typeface="나눔고딕" panose="020D0604000000000000" pitchFamily="50" charset="-127"/>
              </a:rPr>
              <a:t>해커톤</a:t>
            </a:r>
            <a:r>
              <a:rPr lang="ko-KR" altLang="en-US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 대회 본선 진출팀을 대상으로 개발 환경 및 </a:t>
            </a:r>
            <a:endParaRPr lang="en-US" altLang="ko-KR" sz="14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en-US" altLang="ko-KR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       </a:t>
            </a:r>
            <a:r>
              <a:rPr lang="ko-KR" altLang="en-US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활용 도구 안내 등 교육</a:t>
            </a:r>
            <a:endParaRPr lang="en-US" altLang="ko-KR" sz="14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en-US" altLang="ko-KR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     - </a:t>
            </a:r>
            <a:r>
              <a:rPr lang="ko-KR" altLang="en-US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방식 </a:t>
            </a:r>
            <a:r>
              <a:rPr lang="en-US" altLang="ko-KR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: </a:t>
            </a:r>
            <a:r>
              <a:rPr lang="ko-KR" altLang="en-US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비대면 온라인 교육 </a:t>
            </a:r>
            <a:r>
              <a:rPr lang="en-US" altLang="ko-KR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추후 공지</a:t>
            </a:r>
            <a:r>
              <a:rPr lang="en-US" altLang="ko-KR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</a:p>
          <a:p>
            <a:endParaRPr lang="en-US" altLang="ko-KR" sz="14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en-US" altLang="ko-KR" sz="14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2. </a:t>
            </a:r>
            <a:r>
              <a:rPr lang="ko-KR" altLang="en-US" sz="14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해커톤 본선 및 평가 </a:t>
            </a:r>
            <a:r>
              <a:rPr lang="en-US" altLang="ko-KR" sz="14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(2</a:t>
            </a:r>
            <a:r>
              <a:rPr lang="ko-KR" altLang="en-US" sz="14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박</a:t>
            </a:r>
            <a:r>
              <a:rPr lang="en-US" altLang="ko-KR" sz="14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3</a:t>
            </a:r>
            <a:r>
              <a:rPr lang="ko-KR" altLang="en-US" sz="14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일</a:t>
            </a:r>
            <a:r>
              <a:rPr lang="en-US" altLang="ko-KR" sz="14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</a:p>
          <a:p>
            <a:r>
              <a:rPr lang="en-US" altLang="ko-KR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     - </a:t>
            </a:r>
            <a:r>
              <a:rPr lang="ko-KR" altLang="en-US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일시 </a:t>
            </a:r>
            <a:r>
              <a:rPr lang="en-US" altLang="ko-KR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: 2025</a:t>
            </a:r>
            <a:r>
              <a:rPr lang="ko-KR" altLang="en-US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년 </a:t>
            </a:r>
            <a:r>
              <a:rPr lang="en-US" altLang="ko-KR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11</a:t>
            </a:r>
            <a:r>
              <a:rPr lang="ko-KR" altLang="en-US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월 </a:t>
            </a:r>
            <a:r>
              <a:rPr lang="en-US" altLang="ko-KR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25</a:t>
            </a:r>
            <a:r>
              <a:rPr lang="ko-KR" altLang="en-US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일</a:t>
            </a:r>
            <a:r>
              <a:rPr lang="en-US" altLang="ko-KR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화</a:t>
            </a:r>
            <a:r>
              <a:rPr lang="en-US" altLang="ko-KR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) ~ 11</a:t>
            </a:r>
            <a:r>
              <a:rPr lang="ko-KR" altLang="en-US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월</a:t>
            </a:r>
            <a:r>
              <a:rPr lang="en-US" altLang="ko-KR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27</a:t>
            </a:r>
            <a:r>
              <a:rPr lang="ko-KR" altLang="en-US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일</a:t>
            </a:r>
            <a:r>
              <a:rPr lang="en-US" altLang="ko-KR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목</a:t>
            </a:r>
            <a:r>
              <a:rPr lang="en-US" altLang="ko-KR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</a:p>
          <a:p>
            <a:r>
              <a:rPr lang="en-US" altLang="ko-KR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     - </a:t>
            </a:r>
            <a:r>
              <a:rPr lang="ko-KR" altLang="en-US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내용 </a:t>
            </a:r>
            <a:r>
              <a:rPr lang="en-US" altLang="ko-KR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: 2</a:t>
            </a:r>
            <a:r>
              <a:rPr lang="ko-KR" altLang="en-US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박</a:t>
            </a:r>
            <a:r>
              <a:rPr lang="en-US" altLang="ko-KR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3</a:t>
            </a:r>
            <a:r>
              <a:rPr lang="ko-KR" altLang="en-US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일간 해커톤 진행 </a:t>
            </a:r>
            <a:r>
              <a:rPr lang="en-US" altLang="ko-KR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숙식 제공</a:t>
            </a:r>
            <a:r>
              <a:rPr lang="en-US" altLang="ko-KR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</a:p>
          <a:p>
            <a:r>
              <a:rPr lang="en-US" altLang="ko-KR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     - </a:t>
            </a:r>
            <a:r>
              <a:rPr lang="ko-KR" altLang="en-US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위치 </a:t>
            </a:r>
            <a:r>
              <a:rPr lang="en-US" altLang="ko-KR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: </a:t>
            </a:r>
            <a:r>
              <a:rPr lang="ko-KR" altLang="en-US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시립서울유스호스텔</a:t>
            </a:r>
            <a:r>
              <a:rPr lang="en-US" altLang="ko-KR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서울 중구 퇴계로 </a:t>
            </a:r>
            <a:r>
              <a:rPr lang="en-US" altLang="ko-KR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26</a:t>
            </a:r>
            <a:r>
              <a:rPr lang="ko-KR" altLang="en-US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가길 </a:t>
            </a:r>
            <a:r>
              <a:rPr lang="en-US" altLang="ko-KR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6)</a:t>
            </a:r>
          </a:p>
          <a:p>
            <a:r>
              <a:rPr lang="en-US" altLang="ko-KR" sz="1300" dirty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    ※ </a:t>
            </a:r>
            <a:r>
              <a:rPr lang="ko-KR" altLang="en-US" sz="1300" dirty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개발을 위한 개인 노트북</a:t>
            </a:r>
            <a:r>
              <a:rPr lang="en-US" altLang="ko-KR" sz="1300" dirty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1300" dirty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세면도구 및 개인용품 등 필수 지참</a:t>
            </a:r>
            <a:endParaRPr lang="en-US" altLang="ko-KR" sz="1300" dirty="0">
              <a:solidFill>
                <a:srgbClr val="FF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endParaRPr lang="en-US" altLang="ko-KR" sz="1300" dirty="0">
              <a:solidFill>
                <a:srgbClr val="FF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3. </a:t>
            </a:r>
            <a:r>
              <a:rPr kumimoji="0" lang="ko-KR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시상식</a:t>
            </a:r>
            <a:endParaRPr kumimoji="0" lang="en-US" altLang="ko-K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나눔고딕" panose="020D0604000000000000" pitchFamily="50" charset="-127"/>
              <a:ea typeface="나눔고딕" panose="020D0604000000000000" pitchFamily="50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40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    - </a:t>
            </a:r>
            <a:r>
              <a:rPr lang="ko-KR" altLang="en-US" sz="140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일시 </a:t>
            </a:r>
            <a:r>
              <a:rPr lang="en-US" altLang="ko-KR" sz="140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: 2025</a:t>
            </a:r>
            <a:r>
              <a:rPr lang="ko-KR" altLang="en-US" sz="140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년</a:t>
            </a:r>
            <a:r>
              <a:rPr lang="en-US" altLang="ko-KR" sz="140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11</a:t>
            </a:r>
            <a:r>
              <a:rPr lang="ko-KR" altLang="en-US" sz="140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월 </a:t>
            </a:r>
            <a:r>
              <a:rPr lang="en-US" altLang="ko-KR" sz="140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27</a:t>
            </a:r>
            <a:r>
              <a:rPr lang="ko-KR" altLang="en-US" sz="140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일</a:t>
            </a:r>
            <a:r>
              <a:rPr lang="en-US" altLang="ko-KR" sz="140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sz="140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목</a:t>
            </a:r>
            <a:r>
              <a:rPr lang="en-US" altLang="ko-KR" sz="140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), 14~16</a:t>
            </a:r>
            <a:r>
              <a:rPr lang="ko-KR" altLang="en-US" sz="140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시 예상</a:t>
            </a:r>
            <a:endParaRPr lang="en-US" altLang="ko-KR" sz="1400" dirty="0">
              <a:solidFill>
                <a:prstClr val="black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     - </a:t>
            </a:r>
            <a:r>
              <a:rPr kumimoji="0" lang="ko-KR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내용 </a:t>
            </a:r>
            <a:r>
              <a:rPr kumimoji="0" lang="en-US" altLang="ko-K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: AI </a:t>
            </a:r>
            <a:r>
              <a:rPr kumimoji="0" lang="en-US" altLang="ko-KR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Nocode</a:t>
            </a:r>
            <a:r>
              <a:rPr kumimoji="0" lang="en-US" altLang="ko-KR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〮MCP</a:t>
            </a:r>
            <a:r>
              <a:rPr kumimoji="0" lang="en-US" altLang="ko-K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kumimoji="0" lang="ko-KR" alt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해커톤</a:t>
            </a:r>
            <a:r>
              <a:rPr kumimoji="0" lang="ko-KR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 </a:t>
            </a:r>
            <a:r>
              <a:rPr lang="ko-KR" altLang="en-US" sz="140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및 </a:t>
            </a:r>
            <a:r>
              <a:rPr kumimoji="0" lang="en-US" altLang="ko-K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AI</a:t>
            </a:r>
            <a:r>
              <a:rPr kumimoji="0" lang="ko-KR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챌린지 시즌</a:t>
            </a:r>
            <a:r>
              <a:rPr kumimoji="0" lang="en-US" altLang="ko-K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2 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40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                </a:t>
            </a:r>
            <a:r>
              <a:rPr kumimoji="0" lang="ko-KR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경진대회 및 시상진행</a:t>
            </a:r>
            <a:endParaRPr kumimoji="0" lang="en-US" altLang="ko-K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나눔고딕" panose="020D0604000000000000" pitchFamily="50" charset="-127"/>
              <a:ea typeface="나눔고딕" panose="020D0604000000000000" pitchFamily="50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40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    - </a:t>
            </a:r>
            <a:r>
              <a:rPr lang="ko-KR" altLang="en-US" sz="140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장소 </a:t>
            </a:r>
            <a:r>
              <a:rPr lang="en-US" altLang="ko-KR" sz="140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: </a:t>
            </a:r>
            <a:r>
              <a:rPr lang="ko-KR" altLang="en-US" sz="140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피스앤파크컨벤션센터 </a:t>
            </a:r>
            <a:r>
              <a:rPr lang="en-US" altLang="ko-KR" sz="140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4</a:t>
            </a:r>
            <a:r>
              <a:rPr lang="ko-KR" altLang="en-US" sz="140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층 아주르홀 </a:t>
            </a:r>
            <a:endParaRPr lang="en-US" altLang="ko-KR" sz="1400" dirty="0">
              <a:solidFill>
                <a:prstClr val="black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                (</a:t>
            </a:r>
            <a:r>
              <a:rPr kumimoji="0" lang="ko-KR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서울특별시 용산구 용산동</a:t>
            </a:r>
            <a:r>
              <a:rPr kumimoji="0" lang="en-US" altLang="ko-K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1</a:t>
            </a:r>
            <a:r>
              <a:rPr kumimoji="0" lang="ko-KR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가 </a:t>
            </a:r>
            <a:r>
              <a:rPr kumimoji="0" lang="en-US" altLang="ko-K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8)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300" dirty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    ※</a:t>
            </a:r>
            <a:r>
              <a:rPr lang="ko-KR" altLang="en-US" sz="1300" dirty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해커톤 최종평가 발표 후 시상식 장소로 이동</a:t>
            </a:r>
            <a:endParaRPr kumimoji="0" lang="en-US" altLang="ko-KR" sz="13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나눔고딕" panose="020D0604000000000000" pitchFamily="50" charset="-127"/>
              <a:ea typeface="나눔고딕" panose="020D0604000000000000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5529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03DA41-A185-CE61-C895-FE2A6E8B8E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사각형: 둥근 모서리 1">
            <a:extLst>
              <a:ext uri="{FF2B5EF4-FFF2-40B4-BE49-F238E27FC236}">
                <a16:creationId xmlns:a16="http://schemas.microsoft.com/office/drawing/2014/main" id="{BB9E970F-A11D-675B-D94C-A20ED30D07EF}"/>
              </a:ext>
            </a:extLst>
          </p:cNvPr>
          <p:cNvSpPr/>
          <p:nvPr/>
        </p:nvSpPr>
        <p:spPr>
          <a:xfrm>
            <a:off x="133351" y="936215"/>
            <a:ext cx="11899900" cy="5368679"/>
          </a:xfrm>
          <a:prstGeom prst="roundRect">
            <a:avLst>
              <a:gd name="adj" fmla="val 2243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A2FE6D7-A3EB-2E10-4BE2-7C8A9B5678EF}"/>
              </a:ext>
            </a:extLst>
          </p:cNvPr>
          <p:cNvSpPr txBox="1"/>
          <p:nvPr/>
        </p:nvSpPr>
        <p:spPr>
          <a:xfrm>
            <a:off x="184151" y="251767"/>
            <a:ext cx="11849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개발도구 및 </a:t>
            </a:r>
            <a:r>
              <a:rPr lang="en-US" altLang="ko-KR" sz="2800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MCP</a:t>
            </a:r>
            <a:r>
              <a:rPr lang="ko-KR" altLang="en-US" sz="2800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개발환경 설명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58C0399-6783-497E-88D3-4A6556F8C57F}"/>
              </a:ext>
            </a:extLst>
          </p:cNvPr>
          <p:cNvSpPr txBox="1"/>
          <p:nvPr/>
        </p:nvSpPr>
        <p:spPr>
          <a:xfrm>
            <a:off x="325653" y="1364060"/>
            <a:ext cx="1476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[ </a:t>
            </a:r>
            <a:r>
              <a:rPr lang="ko-KR" altLang="en-US" sz="20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개발도구 </a:t>
            </a:r>
            <a:r>
              <a:rPr lang="en-US" altLang="ko-KR" sz="20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]</a:t>
            </a:r>
            <a:endParaRPr lang="ko-KR" altLang="en-US" sz="2000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C5A06A2D-9B5B-F047-EA0C-529A36A81ABB}"/>
              </a:ext>
            </a:extLst>
          </p:cNvPr>
          <p:cNvGrpSpPr/>
          <p:nvPr/>
        </p:nvGrpSpPr>
        <p:grpSpPr>
          <a:xfrm>
            <a:off x="360356" y="1994972"/>
            <a:ext cx="8182968" cy="1705414"/>
            <a:chOff x="360356" y="1994972"/>
            <a:chExt cx="8182968" cy="1705414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CE19B6C6-63E3-C6A2-8400-283BC7554CA8}"/>
                </a:ext>
              </a:extLst>
            </p:cNvPr>
            <p:cNvSpPr txBox="1"/>
            <p:nvPr/>
          </p:nvSpPr>
          <p:spPr>
            <a:xfrm>
              <a:off x="360356" y="1994972"/>
              <a:ext cx="41221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b="1" dirty="0" err="1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RAGFlow</a:t>
              </a:r>
              <a:r>
                <a:rPr lang="en-US" altLang="ko-KR" b="1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 (</a:t>
              </a:r>
              <a:r>
                <a:rPr lang="ko-KR" altLang="en-US" b="1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별도 계정 부여</a:t>
              </a:r>
              <a:r>
                <a:rPr lang="en-US" altLang="ko-KR" b="1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) - </a:t>
              </a:r>
              <a:r>
                <a:rPr lang="en-US" altLang="ko-KR" b="1" dirty="0" err="1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LLMOps</a:t>
              </a:r>
              <a:endParaRPr lang="en-US" altLang="ko-KR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B6F9A80-FFA7-02E0-9721-4588843752E5}"/>
                </a:ext>
              </a:extLst>
            </p:cNvPr>
            <p:cNvSpPr txBox="1"/>
            <p:nvPr/>
          </p:nvSpPr>
          <p:spPr>
            <a:xfrm>
              <a:off x="516511" y="2357005"/>
              <a:ext cx="8026813" cy="13433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285750" indent="-285750">
                <a:lnSpc>
                  <a:spcPct val="150000"/>
                </a:lnSpc>
                <a:buFont typeface="Wingdings" panose="05000000000000000000" pitchFamily="2" charset="2"/>
                <a:buChar char="l"/>
              </a:pPr>
              <a:r>
                <a:rPr lang="ko-KR" altLang="en-US" sz="140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홈페이지 </a:t>
              </a:r>
              <a:r>
                <a:rPr lang="en-US" altLang="ko-KR" sz="140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Link : https://ragflow.io/</a:t>
              </a:r>
            </a:p>
            <a:p>
              <a:pPr marL="285750" indent="-285750">
                <a:lnSpc>
                  <a:spcPct val="150000"/>
                </a:lnSpc>
                <a:buFont typeface="Wingdings" panose="05000000000000000000" pitchFamily="2" charset="2"/>
                <a:buChar char="l"/>
              </a:pPr>
              <a:r>
                <a:rPr lang="ko-KR" altLang="en-US" sz="140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매뉴얼 </a:t>
              </a:r>
              <a:r>
                <a:rPr lang="en-US" altLang="ko-KR" sz="140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Link : https://ragflow.io/docs/dev</a:t>
              </a:r>
            </a:p>
            <a:p>
              <a:pPr marL="285750" indent="-285750">
                <a:lnSpc>
                  <a:spcPct val="150000"/>
                </a:lnSpc>
                <a:buFont typeface="Wingdings" panose="05000000000000000000" pitchFamily="2" charset="2"/>
                <a:buChar char="l"/>
              </a:pPr>
              <a:r>
                <a:rPr lang="ko-KR" altLang="en-US" sz="1400" dirty="0" err="1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튜터리얼</a:t>
              </a:r>
              <a:r>
                <a:rPr lang="ko-KR" altLang="en-US" sz="140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 </a:t>
              </a:r>
              <a:r>
                <a:rPr lang="en-US" altLang="ko-KR" sz="140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Link : https://ragflow.io/blog</a:t>
              </a:r>
            </a:p>
            <a:p>
              <a:pPr marL="285750" indent="-285750">
                <a:lnSpc>
                  <a:spcPct val="150000"/>
                </a:lnSpc>
                <a:buFont typeface="Wingdings" panose="05000000000000000000" pitchFamily="2" charset="2"/>
                <a:buChar char="l"/>
              </a:pPr>
              <a:r>
                <a:rPr lang="ko-KR" altLang="en-US" sz="140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동영상 </a:t>
              </a:r>
              <a:r>
                <a:rPr lang="en-US" altLang="ko-KR" sz="140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Link : https://www.youtube.com/playlist?list=PLIsFyaUd-B33N5XVbhjQ3_gzI24uLgKwV</a:t>
              </a:r>
            </a:p>
          </p:txBody>
        </p:sp>
      </p:grpSp>
      <p:grpSp>
        <p:nvGrpSpPr>
          <p:cNvPr id="16" name="그룹 15">
            <a:extLst>
              <a:ext uri="{FF2B5EF4-FFF2-40B4-BE49-F238E27FC236}">
                <a16:creationId xmlns:a16="http://schemas.microsoft.com/office/drawing/2014/main" id="{8171ACFD-2802-75B4-B8E3-0ADD796016B3}"/>
              </a:ext>
            </a:extLst>
          </p:cNvPr>
          <p:cNvGrpSpPr/>
          <p:nvPr/>
        </p:nvGrpSpPr>
        <p:grpSpPr>
          <a:xfrm>
            <a:off x="360356" y="4025129"/>
            <a:ext cx="8529644" cy="1705414"/>
            <a:chOff x="360356" y="1994972"/>
            <a:chExt cx="8529644" cy="1705414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AF82FFBE-1A0B-EA1B-B37C-2CE7117CEFE1}"/>
                </a:ext>
              </a:extLst>
            </p:cNvPr>
            <p:cNvSpPr txBox="1"/>
            <p:nvPr/>
          </p:nvSpPr>
          <p:spPr>
            <a:xfrm>
              <a:off x="360356" y="1994972"/>
              <a:ext cx="41221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b="1" dirty="0" err="1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Appsmith</a:t>
              </a:r>
              <a:r>
                <a:rPr lang="en-US" altLang="ko-KR" b="1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 (</a:t>
              </a:r>
              <a:r>
                <a:rPr lang="ko-KR" altLang="en-US" b="1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별도 계정 부여</a:t>
              </a:r>
              <a:r>
                <a:rPr lang="en-US" altLang="ko-KR" b="1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) - LC / NC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B173BDBC-40F4-9D2B-E08E-9C2C884AF54C}"/>
                </a:ext>
              </a:extLst>
            </p:cNvPr>
            <p:cNvSpPr txBox="1"/>
            <p:nvPr/>
          </p:nvSpPr>
          <p:spPr>
            <a:xfrm>
              <a:off x="516511" y="2357005"/>
              <a:ext cx="8373489" cy="13433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150000"/>
                </a:lnSpc>
                <a:buFont typeface="Wingdings" panose="05000000000000000000" pitchFamily="2" charset="2"/>
                <a:buChar char="l"/>
              </a:pPr>
              <a:r>
                <a:rPr lang="ko-KR" altLang="en-US" sz="140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홈페이지 </a:t>
              </a:r>
              <a:r>
                <a:rPr lang="en-US" altLang="ko-KR" sz="140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Link : https://www.appsmith.com/</a:t>
              </a:r>
            </a:p>
            <a:p>
              <a:pPr marL="285750" indent="-285750">
                <a:lnSpc>
                  <a:spcPct val="150000"/>
                </a:lnSpc>
                <a:buFont typeface="Wingdings" panose="05000000000000000000" pitchFamily="2" charset="2"/>
                <a:buChar char="l"/>
              </a:pPr>
              <a:r>
                <a:rPr lang="ko-KR" altLang="en-US" sz="140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매뉴얼 </a:t>
              </a:r>
              <a:r>
                <a:rPr lang="en-US" altLang="ko-KR" sz="140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Link : https://docs.appsmith.com/</a:t>
              </a:r>
            </a:p>
            <a:p>
              <a:pPr marL="285750" indent="-285750">
                <a:lnSpc>
                  <a:spcPct val="150000"/>
                </a:lnSpc>
                <a:buFont typeface="Wingdings" panose="05000000000000000000" pitchFamily="2" charset="2"/>
                <a:buChar char="l"/>
              </a:pPr>
              <a:r>
                <a:rPr lang="ko-KR" altLang="en-US" sz="1400" dirty="0" err="1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튜터리얼</a:t>
              </a:r>
              <a:r>
                <a:rPr lang="ko-KR" altLang="en-US" sz="140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 </a:t>
              </a:r>
              <a:r>
                <a:rPr lang="en-US" altLang="ko-KR" sz="140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Link : https://docs.appsmith.com/getting-started/tutorials/build-your-first-app</a:t>
              </a:r>
            </a:p>
            <a:p>
              <a:pPr marL="285750" indent="-285750">
                <a:lnSpc>
                  <a:spcPct val="150000"/>
                </a:lnSpc>
                <a:buFont typeface="Wingdings" panose="05000000000000000000" pitchFamily="2" charset="2"/>
                <a:buChar char="l"/>
              </a:pPr>
              <a:r>
                <a:rPr lang="ko-KR" altLang="en-US" sz="140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동영상 링크 </a:t>
              </a:r>
              <a:r>
                <a:rPr lang="en-US" altLang="ko-KR" sz="140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: https://www.youtube.com/c/Appsmith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71953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03DA41-A185-CE61-C895-FE2A6E8B8E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사각형: 둥근 모서리 15">
            <a:extLst>
              <a:ext uri="{FF2B5EF4-FFF2-40B4-BE49-F238E27FC236}">
                <a16:creationId xmlns:a16="http://schemas.microsoft.com/office/drawing/2014/main" id="{DBA03E4A-CDFE-B390-DC00-6CD376A081E9}"/>
              </a:ext>
            </a:extLst>
          </p:cNvPr>
          <p:cNvSpPr/>
          <p:nvPr/>
        </p:nvSpPr>
        <p:spPr>
          <a:xfrm>
            <a:off x="133351" y="936215"/>
            <a:ext cx="11899900" cy="5368679"/>
          </a:xfrm>
          <a:prstGeom prst="roundRect">
            <a:avLst>
              <a:gd name="adj" fmla="val 2243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A2FE6D7-A3EB-2E10-4BE2-7C8A9B5678EF}"/>
              </a:ext>
            </a:extLst>
          </p:cNvPr>
          <p:cNvSpPr txBox="1"/>
          <p:nvPr/>
        </p:nvSpPr>
        <p:spPr>
          <a:xfrm>
            <a:off x="184151" y="251767"/>
            <a:ext cx="11849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개발도구 및 </a:t>
            </a:r>
            <a:r>
              <a:rPr lang="en-US" altLang="ko-KR" sz="2800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MCP</a:t>
            </a:r>
            <a:r>
              <a:rPr lang="ko-KR" altLang="en-US" sz="2800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개발환경 설명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58C0399-6783-497E-88D3-4A6556F8C57F}"/>
              </a:ext>
            </a:extLst>
          </p:cNvPr>
          <p:cNvSpPr txBox="1"/>
          <p:nvPr/>
        </p:nvSpPr>
        <p:spPr>
          <a:xfrm>
            <a:off x="325653" y="1364060"/>
            <a:ext cx="1476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[ </a:t>
            </a:r>
            <a:r>
              <a:rPr lang="ko-KR" altLang="en-US" sz="200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개발도구 </a:t>
            </a:r>
            <a:r>
              <a:rPr lang="en-US" altLang="ko-KR" sz="20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]</a:t>
            </a:r>
            <a:endParaRPr lang="ko-KR" altLang="en-US" sz="2000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grpSp>
        <p:nvGrpSpPr>
          <p:cNvPr id="4" name="그룹 3">
            <a:extLst>
              <a:ext uri="{FF2B5EF4-FFF2-40B4-BE49-F238E27FC236}">
                <a16:creationId xmlns:a16="http://schemas.microsoft.com/office/drawing/2014/main" id="{74865105-4FB2-B716-7AA3-7CB2E041B196}"/>
              </a:ext>
            </a:extLst>
          </p:cNvPr>
          <p:cNvGrpSpPr/>
          <p:nvPr/>
        </p:nvGrpSpPr>
        <p:grpSpPr>
          <a:xfrm>
            <a:off x="360356" y="1994972"/>
            <a:ext cx="8106986" cy="1705414"/>
            <a:chOff x="360356" y="1994972"/>
            <a:chExt cx="8106986" cy="1705414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6C5E6304-4A08-C36B-6C68-FB0961AA3294}"/>
                </a:ext>
              </a:extLst>
            </p:cNvPr>
            <p:cNvSpPr txBox="1"/>
            <p:nvPr/>
          </p:nvSpPr>
          <p:spPr>
            <a:xfrm>
              <a:off x="360356" y="1994972"/>
              <a:ext cx="35125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b="1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n8n (</a:t>
              </a:r>
              <a:r>
                <a:rPr lang="ko-KR" altLang="en-US" b="1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별도 계정 부여</a:t>
              </a:r>
              <a:r>
                <a:rPr lang="en-US" altLang="ko-KR" b="1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) - LC / NC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777E273C-F753-5347-B75A-26C72F7A8217}"/>
                </a:ext>
              </a:extLst>
            </p:cNvPr>
            <p:cNvSpPr txBox="1"/>
            <p:nvPr/>
          </p:nvSpPr>
          <p:spPr>
            <a:xfrm>
              <a:off x="516511" y="2357005"/>
              <a:ext cx="7950831" cy="13433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285750" indent="-285750">
                <a:lnSpc>
                  <a:spcPct val="150000"/>
                </a:lnSpc>
                <a:buFont typeface="Wingdings" panose="05000000000000000000" pitchFamily="2" charset="2"/>
                <a:buChar char="l"/>
              </a:pPr>
              <a:r>
                <a:rPr lang="ko-KR" altLang="en-US" sz="140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홈페이지 </a:t>
              </a:r>
              <a:r>
                <a:rPr lang="en-US" altLang="ko-KR" sz="140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Link : https://n8n.io/</a:t>
              </a:r>
            </a:p>
            <a:p>
              <a:pPr marL="285750" indent="-285750">
                <a:lnSpc>
                  <a:spcPct val="150000"/>
                </a:lnSpc>
                <a:buFont typeface="Wingdings" panose="05000000000000000000" pitchFamily="2" charset="2"/>
                <a:buChar char="l"/>
              </a:pPr>
              <a:r>
                <a:rPr lang="ko-KR" altLang="en-US" sz="140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매뉴얼 </a:t>
              </a:r>
              <a:r>
                <a:rPr lang="en-US" altLang="ko-KR" sz="140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Link : https://docs.n8n.io/</a:t>
              </a:r>
            </a:p>
            <a:p>
              <a:pPr marL="285750" indent="-285750">
                <a:lnSpc>
                  <a:spcPct val="150000"/>
                </a:lnSpc>
                <a:buFont typeface="Wingdings" panose="05000000000000000000" pitchFamily="2" charset="2"/>
                <a:buChar char="l"/>
              </a:pPr>
              <a:r>
                <a:rPr lang="ko-KR" altLang="en-US" sz="1400" dirty="0" err="1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튜터리얼</a:t>
              </a:r>
              <a:r>
                <a:rPr lang="ko-KR" altLang="en-US" sz="140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 </a:t>
              </a:r>
              <a:r>
                <a:rPr lang="en-US" altLang="ko-KR" sz="140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Link : https://docs.n8n.io/try-it-out/quickstart/</a:t>
              </a:r>
            </a:p>
            <a:p>
              <a:pPr marL="285750" indent="-285750">
                <a:lnSpc>
                  <a:spcPct val="150000"/>
                </a:lnSpc>
                <a:buFont typeface="Wingdings" panose="05000000000000000000" pitchFamily="2" charset="2"/>
                <a:buChar char="l"/>
              </a:pPr>
              <a:r>
                <a:rPr lang="ko-KR" altLang="en-US" sz="140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동영상 </a:t>
              </a:r>
              <a:r>
                <a:rPr lang="en-US" altLang="ko-KR" sz="140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Link : https://www.youtube.com/playlist?list=PLTcUF43Vug3DAvltZIQTiJB8JdLqDNzUa</a:t>
              </a:r>
            </a:p>
          </p:txBody>
        </p:sp>
      </p:grpSp>
      <p:grpSp>
        <p:nvGrpSpPr>
          <p:cNvPr id="12" name="그룹 11">
            <a:extLst>
              <a:ext uri="{FF2B5EF4-FFF2-40B4-BE49-F238E27FC236}">
                <a16:creationId xmlns:a16="http://schemas.microsoft.com/office/drawing/2014/main" id="{66BC8743-04C1-5106-C6E3-39EFEF1C240D}"/>
              </a:ext>
            </a:extLst>
          </p:cNvPr>
          <p:cNvGrpSpPr/>
          <p:nvPr/>
        </p:nvGrpSpPr>
        <p:grpSpPr>
          <a:xfrm>
            <a:off x="360356" y="4025129"/>
            <a:ext cx="10184273" cy="1705414"/>
            <a:chOff x="360356" y="1994972"/>
            <a:chExt cx="10184273" cy="1705414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FBD08795-3E95-761D-9A9F-56203E29DFA7}"/>
                </a:ext>
              </a:extLst>
            </p:cNvPr>
            <p:cNvSpPr txBox="1"/>
            <p:nvPr/>
          </p:nvSpPr>
          <p:spPr>
            <a:xfrm>
              <a:off x="360356" y="1994972"/>
              <a:ext cx="47791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b="1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Apache Superset (</a:t>
              </a:r>
              <a:r>
                <a:rPr lang="ko-KR" altLang="en-US" b="1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별도 계정 부여</a:t>
              </a:r>
              <a:r>
                <a:rPr lang="en-US" altLang="ko-KR" b="1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) - </a:t>
              </a:r>
              <a:r>
                <a:rPr lang="ko-KR" altLang="en-US" b="1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시각화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D4DC2599-E6F6-D1B2-2F7B-13618F63AC3C}"/>
                </a:ext>
              </a:extLst>
            </p:cNvPr>
            <p:cNvSpPr txBox="1"/>
            <p:nvPr/>
          </p:nvSpPr>
          <p:spPr>
            <a:xfrm>
              <a:off x="516511" y="2357005"/>
              <a:ext cx="10028118" cy="13433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150000"/>
                </a:lnSpc>
                <a:buFont typeface="Wingdings" panose="05000000000000000000" pitchFamily="2" charset="2"/>
                <a:buChar char="l"/>
              </a:pPr>
              <a:r>
                <a:rPr lang="ko-KR" altLang="en-US" sz="140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홈페이지 </a:t>
              </a:r>
              <a:r>
                <a:rPr lang="en-US" altLang="ko-KR" sz="140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Link : https://superset.apache.org/</a:t>
              </a:r>
            </a:p>
            <a:p>
              <a:pPr marL="285750" indent="-285750">
                <a:lnSpc>
                  <a:spcPct val="150000"/>
                </a:lnSpc>
                <a:buFont typeface="Wingdings" panose="05000000000000000000" pitchFamily="2" charset="2"/>
                <a:buChar char="l"/>
              </a:pPr>
              <a:r>
                <a:rPr lang="ko-KR" altLang="en-US" sz="140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매뉴얼 </a:t>
              </a:r>
              <a:r>
                <a:rPr lang="en-US" altLang="ko-KR" sz="140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Link : https://superset.apache.org/docs/quickstart</a:t>
              </a:r>
            </a:p>
            <a:p>
              <a:pPr marL="285750" indent="-285750">
                <a:lnSpc>
                  <a:spcPct val="150000"/>
                </a:lnSpc>
                <a:buFont typeface="Wingdings" panose="05000000000000000000" pitchFamily="2" charset="2"/>
                <a:buChar char="l"/>
              </a:pPr>
              <a:r>
                <a:rPr lang="ko-KR" altLang="en-US" sz="1400" dirty="0" err="1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튜터리얼</a:t>
              </a:r>
              <a:r>
                <a:rPr lang="ko-KR" altLang="en-US" sz="140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 </a:t>
              </a:r>
              <a:r>
                <a:rPr lang="en-US" altLang="ko-KR" sz="140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Link : https://superset.apache.org/docs/using-superset/creating-your-first-dashboard/</a:t>
              </a:r>
            </a:p>
            <a:p>
              <a:pPr marL="285750" indent="-285750">
                <a:lnSpc>
                  <a:spcPct val="150000"/>
                </a:lnSpc>
                <a:buFont typeface="Wingdings" panose="05000000000000000000" pitchFamily="2" charset="2"/>
                <a:buChar char="l"/>
              </a:pPr>
              <a:r>
                <a:rPr lang="ko-KR" altLang="en-US" sz="140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동영상 링크 </a:t>
              </a:r>
              <a:r>
                <a:rPr lang="en-US" altLang="ko-KR" sz="140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: https://www.youtube.com/playlist?list=PLzRV_ObjEwmNhRjhMNcvcDP7ZDjOXtodd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66463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03DA41-A185-CE61-C895-FE2A6E8B8E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사각형: 둥근 모서리 1">
            <a:extLst>
              <a:ext uri="{FF2B5EF4-FFF2-40B4-BE49-F238E27FC236}">
                <a16:creationId xmlns:a16="http://schemas.microsoft.com/office/drawing/2014/main" id="{BB9E970F-A11D-675B-D94C-A20ED30D07EF}"/>
              </a:ext>
            </a:extLst>
          </p:cNvPr>
          <p:cNvSpPr/>
          <p:nvPr/>
        </p:nvSpPr>
        <p:spPr>
          <a:xfrm>
            <a:off x="133351" y="927099"/>
            <a:ext cx="11899900" cy="5368679"/>
          </a:xfrm>
          <a:prstGeom prst="roundRect">
            <a:avLst>
              <a:gd name="adj" fmla="val 2243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A2FE6D7-A3EB-2E10-4BE2-7C8A9B5678EF}"/>
              </a:ext>
            </a:extLst>
          </p:cNvPr>
          <p:cNvSpPr txBox="1"/>
          <p:nvPr/>
        </p:nvSpPr>
        <p:spPr>
          <a:xfrm>
            <a:off x="184151" y="251767"/>
            <a:ext cx="11849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개발도구 및 </a:t>
            </a:r>
            <a:r>
              <a:rPr lang="en-US" altLang="ko-KR" sz="2800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MCP</a:t>
            </a:r>
            <a:r>
              <a:rPr lang="ko-KR" altLang="en-US" sz="2800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개발환경 설명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F14D96-9494-5019-CED5-E65E117BAD71}"/>
              </a:ext>
            </a:extLst>
          </p:cNvPr>
          <p:cNvSpPr txBox="1"/>
          <p:nvPr/>
        </p:nvSpPr>
        <p:spPr>
          <a:xfrm>
            <a:off x="325653" y="1364060"/>
            <a:ext cx="21820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[ MCP </a:t>
            </a:r>
            <a:r>
              <a:rPr lang="ko-KR" altLang="en-US" sz="20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개발환경 </a:t>
            </a:r>
            <a:r>
              <a:rPr lang="en-US" altLang="ko-KR" sz="20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]</a:t>
            </a:r>
          </a:p>
        </p:txBody>
      </p:sp>
      <p:grpSp>
        <p:nvGrpSpPr>
          <p:cNvPr id="5" name="그룹 4">
            <a:extLst>
              <a:ext uri="{FF2B5EF4-FFF2-40B4-BE49-F238E27FC236}">
                <a16:creationId xmlns:a16="http://schemas.microsoft.com/office/drawing/2014/main" id="{C50F2028-5058-EF2E-A885-2ABF9D3374DD}"/>
              </a:ext>
            </a:extLst>
          </p:cNvPr>
          <p:cNvGrpSpPr/>
          <p:nvPr/>
        </p:nvGrpSpPr>
        <p:grpSpPr>
          <a:xfrm>
            <a:off x="360356" y="1994972"/>
            <a:ext cx="11275802" cy="3208774"/>
            <a:chOff x="360356" y="1994972"/>
            <a:chExt cx="11275802" cy="3208774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A07538B6-8187-7851-6084-7D09563CD361}"/>
                </a:ext>
              </a:extLst>
            </p:cNvPr>
            <p:cNvSpPr txBox="1"/>
            <p:nvPr/>
          </p:nvSpPr>
          <p:spPr>
            <a:xfrm>
              <a:off x="360356" y="1994972"/>
              <a:ext cx="42162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b="1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Claude (</a:t>
              </a:r>
              <a:r>
                <a:rPr lang="ko-KR" altLang="en-US" b="1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별도 계정 부여</a:t>
              </a:r>
              <a:r>
                <a:rPr lang="en-US" altLang="ko-KR" b="1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) - MCP Client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CAAE1C2D-E24D-DFB5-EEA8-F3FC180B0F1F}"/>
                </a:ext>
              </a:extLst>
            </p:cNvPr>
            <p:cNvSpPr txBox="1"/>
            <p:nvPr/>
          </p:nvSpPr>
          <p:spPr>
            <a:xfrm>
              <a:off x="516511" y="2357005"/>
              <a:ext cx="11119647" cy="28467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285750" indent="-285750">
                <a:lnSpc>
                  <a:spcPct val="150000"/>
                </a:lnSpc>
                <a:buFont typeface="Wingdings" panose="05000000000000000000" pitchFamily="2" charset="2"/>
                <a:buChar char="l"/>
              </a:pPr>
              <a:r>
                <a:rPr lang="ko-KR" altLang="en-US" sz="140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홈페이지 </a:t>
              </a:r>
              <a:r>
                <a:rPr lang="en-US" altLang="ko-KR" sz="140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Link : https://docs.claude.com/ko/docs/claude-code/mcp</a:t>
              </a:r>
            </a:p>
            <a:p>
              <a:pPr marL="285750" indent="-285750">
                <a:lnSpc>
                  <a:spcPct val="150000"/>
                </a:lnSpc>
                <a:buFont typeface="Wingdings" panose="05000000000000000000" pitchFamily="2" charset="2"/>
                <a:buChar char="l"/>
              </a:pPr>
              <a:r>
                <a:rPr lang="ko-KR" altLang="en-US" sz="140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매뉴얼 </a:t>
              </a:r>
              <a:r>
                <a:rPr lang="en-US" altLang="ko-KR" sz="140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Link : https://modelcontextprotocol.io/docs/getting-started/intro</a:t>
              </a:r>
            </a:p>
            <a:p>
              <a:pPr marL="285750" indent="-285750">
                <a:lnSpc>
                  <a:spcPct val="150000"/>
                </a:lnSpc>
                <a:buFont typeface="Wingdings" panose="05000000000000000000" pitchFamily="2" charset="2"/>
                <a:buChar char="l"/>
              </a:pPr>
              <a:r>
                <a:rPr lang="ko-KR" altLang="en-US" sz="1400" dirty="0" err="1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튜터리얼</a:t>
              </a:r>
              <a:r>
                <a:rPr lang="ko-KR" altLang="en-US" sz="140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 </a:t>
              </a:r>
              <a:r>
                <a:rPr lang="en-US" altLang="ko-KR" sz="140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Link : https://modelcontextprotocol.io/docs/develop/build-server</a:t>
              </a:r>
            </a:p>
            <a:p>
              <a:pPr marL="285750" indent="-285750">
                <a:lnSpc>
                  <a:spcPct val="150000"/>
                </a:lnSpc>
                <a:buFont typeface="Wingdings" panose="05000000000000000000" pitchFamily="2" charset="2"/>
                <a:buChar char="l"/>
              </a:pPr>
              <a:r>
                <a:rPr lang="ko-KR" altLang="en-US" sz="140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동영상 </a:t>
              </a:r>
              <a:r>
                <a:rPr lang="en-US" altLang="ko-KR" sz="140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Link : https://www.youtube.com/watch?v=CQywdSdi5iA&amp;t=35s</a:t>
              </a:r>
            </a:p>
            <a:p>
              <a:pPr>
                <a:lnSpc>
                  <a:spcPct val="150000"/>
                </a:lnSpc>
              </a:pPr>
              <a:r>
                <a:rPr lang="en-US" altLang="ko-KR" sz="1300" spc="-5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     1. https://www.youtube.com/watch?v=RfXxNgykwbw&amp;list=PL5bzmUGXvZNTX5O5mmuUgC4KqU5mFMZLz&amp;index=3 MCP </a:t>
              </a:r>
              <a:r>
                <a:rPr lang="ko-KR" altLang="en-US" sz="1300" spc="-5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서버 구축하기 실전 가이드 </a:t>
              </a:r>
              <a:r>
                <a:rPr lang="en-US" altLang="ko-KR" sz="1300" spc="-5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1</a:t>
              </a:r>
            </a:p>
            <a:p>
              <a:pPr>
                <a:lnSpc>
                  <a:spcPct val="150000"/>
                </a:lnSpc>
              </a:pPr>
              <a:r>
                <a:rPr lang="en-US" altLang="ko-KR" sz="1300" spc="-5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     2. https://www.youtube.com/watch?v=9_EgeTk_DLQ&amp;list=PL5bzmUGXvZNTX5O5mmuUgC4KqU5mFMZLz&amp;index=2 MCP </a:t>
              </a:r>
              <a:r>
                <a:rPr lang="ko-KR" altLang="en-US" sz="1300" spc="-5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서버 구축하기 실전 가이드 </a:t>
              </a:r>
              <a:r>
                <a:rPr lang="en-US" altLang="ko-KR" sz="1300" spc="-5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2</a:t>
              </a:r>
            </a:p>
            <a:p>
              <a:pPr>
                <a:lnSpc>
                  <a:spcPct val="150000"/>
                </a:lnSpc>
              </a:pPr>
              <a:r>
                <a:rPr lang="en-US" altLang="ko-KR" sz="1300" spc="-5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     3. https://www.youtube.com/watch?v=E2DEHOEbzks MCP</a:t>
              </a:r>
              <a:r>
                <a:rPr lang="ko-KR" altLang="en-US" sz="1300" spc="-5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의 개념 설명 가이드</a:t>
              </a:r>
              <a:endParaRPr lang="en-US" altLang="ko-KR" sz="1300" spc="-50" dirty="0">
                <a:latin typeface="나눔고딕 ExtraBold" panose="020D0904000000000000" pitchFamily="50" charset="-127"/>
                <a:ea typeface="나눔고딕 ExtraBold" panose="020D0904000000000000" pitchFamily="50" charset="-127"/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1300" spc="-5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     4. https://www.youtube.com/watch?v=5xqFjh56AwM python </a:t>
              </a:r>
              <a:r>
                <a:rPr lang="ko-KR" altLang="en-US" sz="1300" spc="-5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기반 </a:t>
              </a:r>
              <a:r>
                <a:rPr lang="en-US" altLang="ko-KR" sz="1300" spc="-5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MCP </a:t>
              </a:r>
              <a:r>
                <a:rPr lang="ko-KR" altLang="en-US" sz="1300" spc="-5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구축 필수요소 가이드</a:t>
              </a:r>
              <a:endParaRPr lang="en-US" altLang="ko-KR" sz="1300" spc="-50" dirty="0">
                <a:latin typeface="나눔고딕 ExtraBold" panose="020D0904000000000000" pitchFamily="50" charset="-127"/>
                <a:ea typeface="나눔고딕 ExtraBold" panose="020D0904000000000000" pitchFamily="50" charset="-127"/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1300" spc="-5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     5. https://www.youtube.com/watch?v=ZoZxQwp1PiM JS </a:t>
              </a:r>
              <a:r>
                <a:rPr lang="ko-KR" altLang="en-US" sz="1300" spc="-5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기반 </a:t>
              </a:r>
              <a:r>
                <a:rPr lang="en-US" altLang="ko-KR" sz="1300" spc="-5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MCP </a:t>
              </a:r>
              <a:r>
                <a:rPr lang="ko-KR" altLang="en-US" sz="1300" spc="-5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구축 가이드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782326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사각형: 둥근 모서리 1">
            <a:extLst>
              <a:ext uri="{FF2B5EF4-FFF2-40B4-BE49-F238E27FC236}">
                <a16:creationId xmlns:a16="http://schemas.microsoft.com/office/drawing/2014/main" id="{20731884-9F2E-533A-4BB7-B1E48EFB6CAE}"/>
              </a:ext>
            </a:extLst>
          </p:cNvPr>
          <p:cNvSpPr/>
          <p:nvPr/>
        </p:nvSpPr>
        <p:spPr>
          <a:xfrm>
            <a:off x="133350" y="927099"/>
            <a:ext cx="11899900" cy="5368679"/>
          </a:xfrm>
          <a:prstGeom prst="roundRect">
            <a:avLst>
              <a:gd name="adj" fmla="val 2243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59902E8-F45F-4262-49F4-313DE35C3BD4}"/>
              </a:ext>
            </a:extLst>
          </p:cNvPr>
          <p:cNvSpPr txBox="1"/>
          <p:nvPr/>
        </p:nvSpPr>
        <p:spPr>
          <a:xfrm>
            <a:off x="184151" y="251767"/>
            <a:ext cx="11849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기획서 작성 목차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0D6138-6197-46BC-AD36-C663CCB1051D}"/>
              </a:ext>
            </a:extLst>
          </p:cNvPr>
          <p:cNvSpPr txBox="1"/>
          <p:nvPr/>
        </p:nvSpPr>
        <p:spPr>
          <a:xfrm>
            <a:off x="500804" y="1053045"/>
            <a:ext cx="8236795" cy="51167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ko-KR" sz="20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1. </a:t>
            </a:r>
            <a:r>
              <a:rPr kumimoji="1" lang="ko-KR" altLang="en-US" sz="20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개요</a:t>
            </a:r>
            <a:endParaRPr kumimoji="1" lang="en-US" altLang="ko-KR" sz="2000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800100" lvl="1" indent="-342900">
              <a:lnSpc>
                <a:spcPct val="150000"/>
              </a:lnSpc>
              <a:buFont typeface="+mj-ea"/>
              <a:buAutoNum type="circleNumDbPlain"/>
            </a:pPr>
            <a:r>
              <a:rPr kumimoji="1" lang="ko-KR" altLang="en-US" sz="20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아이디어</a:t>
            </a:r>
            <a:r>
              <a:rPr kumimoji="1" lang="en-US" altLang="ko-KR" sz="20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/</a:t>
            </a:r>
            <a:r>
              <a:rPr kumimoji="1" lang="ko-KR" altLang="en-US" sz="20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서비스명</a:t>
            </a:r>
            <a:endParaRPr kumimoji="1" lang="en-US" altLang="ko-KR" sz="2000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800100" lvl="1" indent="-342900">
              <a:lnSpc>
                <a:spcPct val="150000"/>
              </a:lnSpc>
              <a:buFont typeface="+mj-ea"/>
              <a:buAutoNum type="circleNumDbPlain"/>
            </a:pPr>
            <a:r>
              <a:rPr kumimoji="1" lang="ko-KR" altLang="en-US" sz="20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아이디어</a:t>
            </a:r>
            <a:r>
              <a:rPr kumimoji="1" lang="en-US" altLang="ko-KR" sz="20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/</a:t>
            </a:r>
            <a:r>
              <a:rPr kumimoji="1" lang="ko-KR" altLang="en-US" sz="20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서비스 요약 설명</a:t>
            </a:r>
            <a:endParaRPr kumimoji="1" lang="en-US" altLang="ko-KR" sz="2000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800100" lvl="1" indent="-342900">
              <a:lnSpc>
                <a:spcPct val="150000"/>
              </a:lnSpc>
              <a:buFont typeface="+mj-ea"/>
              <a:buAutoNum type="circleNumDbPlain"/>
            </a:pPr>
            <a:r>
              <a:rPr kumimoji="1" lang="ko-KR" altLang="en-US" sz="20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팀 구성 및 역할</a:t>
            </a:r>
            <a:endParaRPr kumimoji="1" lang="en-US" altLang="ko-KR" sz="2000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>
              <a:lnSpc>
                <a:spcPct val="150000"/>
              </a:lnSpc>
            </a:pPr>
            <a:r>
              <a:rPr kumimoji="1" lang="en-US" altLang="ko-KR" sz="20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2. </a:t>
            </a:r>
            <a:r>
              <a:rPr kumimoji="1" lang="ko-KR" altLang="en-US" sz="20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아이디어 제안 배경</a:t>
            </a:r>
            <a:endParaRPr kumimoji="1" lang="en-US" altLang="ko-KR" sz="2000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>
              <a:lnSpc>
                <a:spcPct val="150000"/>
              </a:lnSpc>
            </a:pPr>
            <a:r>
              <a:rPr kumimoji="1" lang="en-US" altLang="ko-KR" sz="20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3. </a:t>
            </a:r>
            <a:r>
              <a:rPr kumimoji="1" lang="ko-KR" altLang="en-US" sz="20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상세 설명</a:t>
            </a:r>
            <a:endParaRPr kumimoji="1" lang="en-US" altLang="ko-KR" sz="2000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800100" lvl="1" indent="-342900">
              <a:lnSpc>
                <a:spcPct val="150000"/>
              </a:lnSpc>
              <a:buFont typeface="+mj-ea"/>
              <a:buAutoNum type="circleNumDbPlain"/>
            </a:pPr>
            <a:r>
              <a:rPr kumimoji="1" lang="ko-KR" altLang="en-US" sz="20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아이디어</a:t>
            </a:r>
            <a:r>
              <a:rPr kumimoji="1" lang="en-US" altLang="ko-KR" sz="20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/</a:t>
            </a:r>
            <a:r>
              <a:rPr kumimoji="1" lang="ko-KR" altLang="en-US" sz="20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서비스 핵심 내용 </a:t>
            </a:r>
            <a:endParaRPr kumimoji="1" lang="en-US" altLang="ko-KR" sz="2000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800100" lvl="1" indent="-342900">
              <a:lnSpc>
                <a:spcPct val="150000"/>
              </a:lnSpc>
              <a:buFont typeface="+mj-ea"/>
              <a:buAutoNum type="circleNumDbPlain"/>
            </a:pPr>
            <a:r>
              <a:rPr kumimoji="1" lang="ko-KR" altLang="en-US" sz="20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이용 예정 개발도구 선택</a:t>
            </a:r>
            <a:endParaRPr kumimoji="1" lang="en-US" altLang="ko-KR" sz="2000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800100" lvl="1" indent="-342900">
              <a:lnSpc>
                <a:spcPct val="150000"/>
              </a:lnSpc>
              <a:buFont typeface="+mj-ea"/>
              <a:buAutoNum type="circleNumDbPlain"/>
            </a:pPr>
            <a:r>
              <a:rPr kumimoji="1" lang="ko-KR" altLang="en-US" sz="2000" dirty="0">
                <a:solidFill>
                  <a:schemeClr val="bg2">
                    <a:lumMod val="1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프로토타입 모델</a:t>
            </a:r>
            <a:r>
              <a:rPr kumimoji="1" lang="en-US" altLang="ko-KR" sz="2000" dirty="0">
                <a:solidFill>
                  <a:schemeClr val="bg2">
                    <a:lumMod val="1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/</a:t>
            </a:r>
            <a:r>
              <a:rPr kumimoji="1" lang="ko-KR" altLang="en-US" sz="2000" dirty="0">
                <a:solidFill>
                  <a:schemeClr val="bg2">
                    <a:lumMod val="1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서비스</a:t>
            </a:r>
            <a:r>
              <a:rPr kumimoji="1" lang="en" altLang="ko-Kore-KR" sz="2000" dirty="0">
                <a:solidFill>
                  <a:schemeClr val="bg2">
                    <a:lumMod val="1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kumimoji="1" lang="ko-KR" altLang="en-US" sz="2000" dirty="0">
                <a:solidFill>
                  <a:schemeClr val="bg2">
                    <a:lumMod val="1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소개 </a:t>
            </a:r>
            <a:r>
              <a:rPr kumimoji="1" lang="en-US" altLang="ko-KR" sz="2000" dirty="0">
                <a:solidFill>
                  <a:srgbClr val="0070C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kumimoji="1" lang="ko-KR" altLang="en-US" sz="2000" dirty="0">
                <a:solidFill>
                  <a:srgbClr val="0070C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선택사항</a:t>
            </a:r>
            <a:r>
              <a:rPr kumimoji="1" lang="en-US" altLang="ko-KR" sz="2000" dirty="0">
                <a:solidFill>
                  <a:srgbClr val="0070C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</a:t>
            </a:r>
            <a:r>
              <a:rPr kumimoji="1" lang="ko-KR" altLang="en-US" sz="2000" dirty="0">
                <a:solidFill>
                  <a:srgbClr val="0070C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</a:p>
          <a:p>
            <a:pPr>
              <a:lnSpc>
                <a:spcPct val="150000"/>
              </a:lnSpc>
            </a:pPr>
            <a:r>
              <a:rPr kumimoji="1" lang="en-US" altLang="ko-KR" sz="20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4. 2</a:t>
            </a:r>
            <a:r>
              <a:rPr kumimoji="1" lang="ko-KR" altLang="en-US" sz="20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박 </a:t>
            </a:r>
            <a:r>
              <a:rPr kumimoji="1" lang="en-US" altLang="ko-KR" sz="20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3</a:t>
            </a:r>
            <a:r>
              <a:rPr kumimoji="1" lang="ko-KR" altLang="en-US" sz="20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일간 아이디어 구현 방법</a:t>
            </a:r>
            <a:endParaRPr kumimoji="1" lang="en-US" altLang="ko-KR" sz="2000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>
              <a:lnSpc>
                <a:spcPct val="150000"/>
              </a:lnSpc>
            </a:pPr>
            <a:r>
              <a:rPr kumimoji="1" lang="en-US" altLang="ko-KR" b="1" dirty="0">
                <a:solidFill>
                  <a:srgbClr val="FF00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※ </a:t>
            </a:r>
            <a:r>
              <a:rPr kumimoji="1" lang="ko-KR" altLang="en-US" b="1" dirty="0">
                <a:solidFill>
                  <a:srgbClr val="FF00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제시된 항목은 선택사항 제외 필수적으로 기재 필요</a:t>
            </a:r>
          </a:p>
        </p:txBody>
      </p:sp>
    </p:spTree>
    <p:extLst>
      <p:ext uri="{BB962C8B-B14F-4D97-AF65-F5344CB8AC3E}">
        <p14:creationId xmlns:p14="http://schemas.microsoft.com/office/powerpoint/2010/main" val="24872666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25B220-5D59-4791-8EF2-51C9FCFE66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사각형: 둥근 모서리 1">
            <a:extLst>
              <a:ext uri="{FF2B5EF4-FFF2-40B4-BE49-F238E27FC236}">
                <a16:creationId xmlns:a16="http://schemas.microsoft.com/office/drawing/2014/main" id="{399111D9-37B3-25EE-3D2E-AC7F830C6443}"/>
              </a:ext>
            </a:extLst>
          </p:cNvPr>
          <p:cNvSpPr/>
          <p:nvPr/>
        </p:nvSpPr>
        <p:spPr>
          <a:xfrm>
            <a:off x="133350" y="927099"/>
            <a:ext cx="11899900" cy="5368679"/>
          </a:xfrm>
          <a:prstGeom prst="roundRect">
            <a:avLst>
              <a:gd name="adj" fmla="val 2243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312BC08-52C9-3DC7-2BCD-E89F28D27BF7}"/>
              </a:ext>
            </a:extLst>
          </p:cNvPr>
          <p:cNvSpPr txBox="1"/>
          <p:nvPr/>
        </p:nvSpPr>
        <p:spPr>
          <a:xfrm>
            <a:off x="184151" y="251767"/>
            <a:ext cx="11849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기획서 작성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90A75EFB-AFC3-DCCB-6FE8-2DC3A3CC3BBD}"/>
              </a:ext>
            </a:extLst>
          </p:cNvPr>
          <p:cNvSpPr/>
          <p:nvPr/>
        </p:nvSpPr>
        <p:spPr>
          <a:xfrm>
            <a:off x="394821" y="2216276"/>
            <a:ext cx="10814148" cy="79337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 dirty="0">
              <a:latin typeface="HY견명조" panose="02030600000101010101" pitchFamily="18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6CF2342-F27F-C0BF-C410-05B0E9B21167}"/>
              </a:ext>
            </a:extLst>
          </p:cNvPr>
          <p:cNvSpPr txBox="1"/>
          <p:nvPr/>
        </p:nvSpPr>
        <p:spPr>
          <a:xfrm>
            <a:off x="394821" y="1666733"/>
            <a:ext cx="22829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ko-KR" altLang="en-US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① </a:t>
            </a:r>
            <a:r>
              <a:rPr kumimoji="1" lang="ko-Kore-KR" altLang="en-US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아이디어</a:t>
            </a:r>
            <a:r>
              <a:rPr kumimoji="1" lang="en-US" altLang="ko-Kore-KR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/</a:t>
            </a:r>
            <a:r>
              <a:rPr kumimoji="1" lang="ko-KR" altLang="en-US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서비스</a:t>
            </a:r>
            <a:r>
              <a:rPr kumimoji="1" lang="ko-Kore-KR" altLang="en-US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명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08E6C1A0-3912-86FE-6A0A-23DE80D3B96C}"/>
              </a:ext>
            </a:extLst>
          </p:cNvPr>
          <p:cNvSpPr/>
          <p:nvPr/>
        </p:nvSpPr>
        <p:spPr>
          <a:xfrm>
            <a:off x="394821" y="3685741"/>
            <a:ext cx="10814148" cy="224516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 dirty="0">
              <a:latin typeface="HY견명조" panose="02030600000101010101" pitchFamily="18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B9529ED-0B25-432F-E831-89D9E683CB63}"/>
              </a:ext>
            </a:extLst>
          </p:cNvPr>
          <p:cNvSpPr txBox="1"/>
          <p:nvPr/>
        </p:nvSpPr>
        <p:spPr>
          <a:xfrm>
            <a:off x="394821" y="3136198"/>
            <a:ext cx="3060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ko-KR" altLang="en-US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② </a:t>
            </a:r>
            <a:r>
              <a:rPr kumimoji="1" lang="ko-Kore-KR" altLang="en-US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아이디어</a:t>
            </a:r>
            <a:r>
              <a:rPr kumimoji="1" lang="en-US" altLang="ko-Kore-KR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/</a:t>
            </a:r>
            <a:r>
              <a:rPr kumimoji="1" lang="ko-KR" altLang="en-US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서비스 </a:t>
            </a:r>
            <a:r>
              <a:rPr kumimoji="1" lang="ko-Kore-KR" altLang="en-US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요약</a:t>
            </a:r>
            <a:r>
              <a:rPr kumimoji="1" lang="ko-KR" altLang="en-US" b="1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설명</a:t>
            </a:r>
            <a:endParaRPr kumimoji="1" lang="ko-Kore-KR" altLang="en-US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B5E1D35-C59B-F55A-ED91-31AA4BFB7CE0}"/>
              </a:ext>
            </a:extLst>
          </p:cNvPr>
          <p:cNvSpPr txBox="1"/>
          <p:nvPr/>
        </p:nvSpPr>
        <p:spPr>
          <a:xfrm>
            <a:off x="184151" y="1005301"/>
            <a:ext cx="16713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rgbClr val="00206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</a:t>
            </a:r>
            <a:r>
              <a:rPr lang="en-US" altLang="ko-KR" sz="2000" b="1">
                <a:solidFill>
                  <a:srgbClr val="00206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 </a:t>
            </a:r>
            <a:r>
              <a:rPr lang="ko-KR" altLang="en-US" sz="2000" b="1" dirty="0">
                <a:solidFill>
                  <a:srgbClr val="00206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개요</a:t>
            </a:r>
          </a:p>
        </p:txBody>
      </p:sp>
    </p:spTree>
    <p:extLst>
      <p:ext uri="{BB962C8B-B14F-4D97-AF65-F5344CB8AC3E}">
        <p14:creationId xmlns:p14="http://schemas.microsoft.com/office/powerpoint/2010/main" val="8393106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6A680-EB75-F7E1-F9E5-5D8580EAAD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사각형: 둥근 모서리 1">
            <a:extLst>
              <a:ext uri="{FF2B5EF4-FFF2-40B4-BE49-F238E27FC236}">
                <a16:creationId xmlns:a16="http://schemas.microsoft.com/office/drawing/2014/main" id="{16265C0E-A774-3382-319D-7F28E7921EC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33350" y="927099"/>
            <a:ext cx="11899900" cy="5368679"/>
          </a:xfrm>
          <a:prstGeom prst="roundRect">
            <a:avLst>
              <a:gd name="adj" fmla="val 2243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E187BE-6732-AC16-CB5F-FF4C5235EE0C}"/>
              </a:ext>
            </a:extLst>
          </p:cNvPr>
          <p:cNvSpPr txBox="1"/>
          <p:nvPr/>
        </p:nvSpPr>
        <p:spPr>
          <a:xfrm>
            <a:off x="184151" y="251767"/>
            <a:ext cx="11849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기획서 작성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6D6E776-BBBF-42E6-4A9B-D27EF7D3CFD7}"/>
              </a:ext>
            </a:extLst>
          </p:cNvPr>
          <p:cNvSpPr txBox="1"/>
          <p:nvPr/>
        </p:nvSpPr>
        <p:spPr>
          <a:xfrm>
            <a:off x="384539" y="1666733"/>
            <a:ext cx="2020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ko-KR" altLang="en-US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③ 팀 구성 및 역할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161EF5B-5B49-8632-C84E-441F8536A761}"/>
              </a:ext>
            </a:extLst>
          </p:cNvPr>
          <p:cNvSpPr txBox="1"/>
          <p:nvPr/>
        </p:nvSpPr>
        <p:spPr>
          <a:xfrm>
            <a:off x="184151" y="1005301"/>
            <a:ext cx="16713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rgbClr val="00206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</a:t>
            </a:r>
            <a:r>
              <a:rPr lang="en-US" altLang="ko-KR" sz="2000" b="1">
                <a:solidFill>
                  <a:srgbClr val="00206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 </a:t>
            </a:r>
            <a:r>
              <a:rPr lang="ko-KR" altLang="en-US" sz="2000" b="1" dirty="0">
                <a:solidFill>
                  <a:srgbClr val="00206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개요</a:t>
            </a:r>
          </a:p>
        </p:txBody>
      </p:sp>
      <p:graphicFrame>
        <p:nvGraphicFramePr>
          <p:cNvPr id="4" name="표 13">
            <a:extLst>
              <a:ext uri="{FF2B5EF4-FFF2-40B4-BE49-F238E27FC236}">
                <a16:creationId xmlns:a16="http://schemas.microsoft.com/office/drawing/2014/main" id="{5DF72A58-5E22-5335-8A44-6EC66D0FCB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4858045"/>
              </p:ext>
            </p:extLst>
          </p:nvPr>
        </p:nvGraphicFramePr>
        <p:xfrm>
          <a:off x="373805" y="2188176"/>
          <a:ext cx="11397281" cy="1990126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2498487">
                  <a:extLst>
                    <a:ext uri="{9D8B030D-6E8A-4147-A177-3AD203B41FA5}">
                      <a16:colId xmlns:a16="http://schemas.microsoft.com/office/drawing/2014/main" val="486807399"/>
                    </a:ext>
                  </a:extLst>
                </a:gridCol>
                <a:gridCol w="2323652">
                  <a:extLst>
                    <a:ext uri="{9D8B030D-6E8A-4147-A177-3AD203B41FA5}">
                      <a16:colId xmlns:a16="http://schemas.microsoft.com/office/drawing/2014/main" val="1768692617"/>
                    </a:ext>
                  </a:extLst>
                </a:gridCol>
                <a:gridCol w="6575142">
                  <a:extLst>
                    <a:ext uri="{9D8B030D-6E8A-4147-A177-3AD203B41FA5}">
                      <a16:colId xmlns:a16="http://schemas.microsoft.com/office/drawing/2014/main" val="2274576197"/>
                    </a:ext>
                  </a:extLst>
                </a:gridCol>
              </a:tblGrid>
              <a:tr h="392687">
                <a:tc>
                  <a:txBody>
                    <a:bodyPr/>
                    <a:lstStyle/>
                    <a:p>
                      <a:pPr algn="ctr"/>
                      <a:r>
                        <a:rPr kumimoji="1" lang="ko-Kore-KR" altLang="en-US" sz="1400" b="1" kern="1200" dirty="0">
                          <a:solidFill>
                            <a:schemeClr val="tx1"/>
                          </a:solidFill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+mn-cs"/>
                        </a:rPr>
                        <a:t>이름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  <a:alpha val="2509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ko-Kore-KR" altLang="en-US" sz="1400" b="1" kern="1200" dirty="0">
                          <a:solidFill>
                            <a:schemeClr val="tx1"/>
                          </a:solidFill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+mn-cs"/>
                        </a:rPr>
                        <a:t>구분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  <a:alpha val="2509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ko-Kore-KR" altLang="en-US" sz="1400" b="1" kern="1200" dirty="0">
                          <a:solidFill>
                            <a:schemeClr val="tx1"/>
                          </a:solidFill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+mn-cs"/>
                        </a:rPr>
                        <a:t>세부</a:t>
                      </a:r>
                      <a:r>
                        <a:rPr kumimoji="1" lang="ko-KR" altLang="en-US" sz="1400" b="1" kern="1200">
                          <a:solidFill>
                            <a:schemeClr val="tx1"/>
                          </a:solidFill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+mn-cs"/>
                        </a:rPr>
                        <a:t> 내용</a:t>
                      </a:r>
                      <a:endParaRPr kumimoji="1" lang="ko-Kore-KR" altLang="en-US" sz="1400" b="1" kern="1200" dirty="0">
                        <a:solidFill>
                          <a:schemeClr val="tx1"/>
                        </a:solidFill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  <a:alpha val="25098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9255702"/>
                  </a:ext>
                </a:extLst>
              </a:tr>
              <a:tr h="429992">
                <a:tc>
                  <a:txBody>
                    <a:bodyPr/>
                    <a:lstStyle/>
                    <a:p>
                      <a:endParaRPr lang="ko-Kore-KR" altLang="en-US" sz="1200" dirty="0"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ore-KR" altLang="en-US" sz="1200" i="0" dirty="0">
                          <a:solidFill>
                            <a:srgbClr val="1929FF"/>
                          </a:solidFill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팀장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95580" marR="0" lvl="0" indent="-19558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ko-KR" sz="1200" i="0" u="none" strike="noStrike" cap="none" dirty="0">
                          <a:solidFill>
                            <a:srgbClr val="0000FF"/>
                          </a:solidFill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Arial"/>
                          <a:sym typeface="Arial"/>
                        </a:rPr>
                        <a:t>※ </a:t>
                      </a:r>
                      <a:r>
                        <a:rPr lang="ko-KR" altLang="en-US" sz="1200" i="0" u="none" strike="noStrike" cap="none" dirty="0">
                          <a:solidFill>
                            <a:srgbClr val="0000FF"/>
                          </a:solidFill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Arial"/>
                          <a:sym typeface="Arial"/>
                        </a:rPr>
                        <a:t>전공 분야</a:t>
                      </a:r>
                      <a:r>
                        <a:rPr lang="en-US" altLang="ko-KR" sz="1200" i="0" u="none" strike="noStrike" cap="none" dirty="0">
                          <a:solidFill>
                            <a:srgbClr val="0000FF"/>
                          </a:solidFill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Arial"/>
                          <a:sym typeface="Arial"/>
                        </a:rPr>
                        <a:t>, </a:t>
                      </a:r>
                      <a:r>
                        <a:rPr lang="ko-KR" altLang="en-US" sz="1200" i="0" u="none" strike="noStrike" cap="none" dirty="0">
                          <a:solidFill>
                            <a:srgbClr val="0000FF"/>
                          </a:solidFill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Arial"/>
                          <a:sym typeface="Arial"/>
                        </a:rPr>
                        <a:t>팀에서의 역할</a:t>
                      </a:r>
                      <a:r>
                        <a:rPr lang="en-US" altLang="ko-KR" sz="1200" i="0" u="none" strike="noStrike" cap="none" dirty="0">
                          <a:solidFill>
                            <a:srgbClr val="0000FF"/>
                          </a:solidFill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Arial"/>
                          <a:sym typeface="Arial"/>
                        </a:rPr>
                        <a:t>,</a:t>
                      </a:r>
                      <a:r>
                        <a:rPr lang="ko-KR" altLang="en-US" sz="1200" i="0" u="none" strike="noStrike" cap="none" dirty="0">
                          <a:solidFill>
                            <a:srgbClr val="0000FF"/>
                          </a:solidFill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Arial"/>
                          <a:sym typeface="Arial"/>
                        </a:rPr>
                        <a:t>  팀 구성원별 특징 </a:t>
                      </a:r>
                      <a:r>
                        <a:rPr lang="en-US" altLang="ko-KR" sz="1200" i="0" u="none" strike="noStrike" cap="none" dirty="0">
                          <a:solidFill>
                            <a:srgbClr val="0000FF"/>
                          </a:solidFill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Arial"/>
                          <a:sym typeface="Arial"/>
                        </a:rPr>
                        <a:t>(</a:t>
                      </a:r>
                      <a:r>
                        <a:rPr lang="ko-KR" altLang="en-US" sz="1200" i="0" u="none" strike="noStrike" cap="none" dirty="0">
                          <a:solidFill>
                            <a:srgbClr val="0000FF"/>
                          </a:solidFill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Arial"/>
                          <a:sym typeface="Arial"/>
                        </a:rPr>
                        <a:t>대학교명</a:t>
                      </a:r>
                      <a:r>
                        <a:rPr lang="en-US" altLang="ko-KR" sz="1200" i="0" u="none" strike="noStrike" cap="none" dirty="0">
                          <a:solidFill>
                            <a:srgbClr val="0000FF"/>
                          </a:solidFill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Arial"/>
                          <a:sym typeface="Arial"/>
                        </a:rPr>
                        <a:t>, </a:t>
                      </a:r>
                      <a:r>
                        <a:rPr lang="ko-KR" altLang="en-US" sz="1200" i="0" u="none" strike="noStrike" cap="none" dirty="0">
                          <a:solidFill>
                            <a:srgbClr val="0000FF"/>
                          </a:solidFill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Arial"/>
                          <a:sym typeface="Arial"/>
                        </a:rPr>
                        <a:t>회사명 기재</a:t>
                      </a:r>
                      <a:r>
                        <a:rPr lang="en-US" altLang="ko-KR" sz="1200" i="0" u="none" strike="noStrike" cap="none" dirty="0">
                          <a:solidFill>
                            <a:srgbClr val="0000FF"/>
                          </a:solidFill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Arial"/>
                          <a:sym typeface="Arial"/>
                        </a:rPr>
                        <a:t> X)</a:t>
                      </a:r>
                      <a:r>
                        <a:rPr lang="ko-KR" altLang="en-US" sz="1200" i="0" u="none" strike="noStrike" cap="none" dirty="0">
                          <a:solidFill>
                            <a:srgbClr val="0000FF"/>
                          </a:solidFill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Arial"/>
                          <a:sym typeface="Arial"/>
                        </a:rPr>
                        <a:t> </a:t>
                      </a:r>
                      <a:endParaRPr lang="ko-KR" altLang="en-US" sz="1200" i="0" dirty="0"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6579509"/>
                  </a:ext>
                </a:extLst>
              </a:tr>
              <a:tr h="389149">
                <a:tc>
                  <a:txBody>
                    <a:bodyPr/>
                    <a:lstStyle/>
                    <a:p>
                      <a:endParaRPr lang="ko-Kore-KR" altLang="en-US" sz="1200"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ore-KR" altLang="en-US" sz="1200" i="0" dirty="0">
                          <a:solidFill>
                            <a:srgbClr val="0D1DFF"/>
                          </a:solidFill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팀원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ko-Kore-KR" altLang="en-US" sz="1200" i="0" dirty="0"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7777378"/>
                  </a:ext>
                </a:extLst>
              </a:tr>
              <a:tr h="389149">
                <a:tc>
                  <a:txBody>
                    <a:bodyPr/>
                    <a:lstStyle/>
                    <a:p>
                      <a:endParaRPr lang="ko-Kore-KR" altLang="en-US" sz="1200" dirty="0"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ko-Kore-KR" altLang="en-US" sz="1200" dirty="0"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ko-Kore-KR" altLang="en-US" sz="1200" dirty="0"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8481032"/>
                  </a:ext>
                </a:extLst>
              </a:tr>
              <a:tr h="389149">
                <a:tc>
                  <a:txBody>
                    <a:bodyPr/>
                    <a:lstStyle/>
                    <a:p>
                      <a:endParaRPr lang="ko-Kore-KR" altLang="en-US" sz="1200" dirty="0"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ko-Kore-KR" altLang="en-US" sz="1200" dirty="0"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ko-Kore-KR" altLang="en-US" sz="1200" dirty="0"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799819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ADA70352-7573-9F80-DD05-084331AE49BA}"/>
              </a:ext>
            </a:extLst>
          </p:cNvPr>
          <p:cNvSpPr txBox="1"/>
          <p:nvPr/>
        </p:nvSpPr>
        <p:spPr>
          <a:xfrm>
            <a:off x="384539" y="4663412"/>
            <a:ext cx="1330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ko-KR" altLang="en-US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④ 참가팀명</a:t>
            </a:r>
            <a:endParaRPr kumimoji="1" lang="ko-Kore-KR" altLang="en-US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9F6B8B2C-B12B-3DDD-217F-6712334775D7}"/>
              </a:ext>
            </a:extLst>
          </p:cNvPr>
          <p:cNvSpPr/>
          <p:nvPr/>
        </p:nvSpPr>
        <p:spPr>
          <a:xfrm>
            <a:off x="395273" y="5109141"/>
            <a:ext cx="6196027" cy="74355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 dirty="0">
              <a:latin typeface="HY견명조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791161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</TotalTime>
  <Words>1161</Words>
  <Application>Microsoft Office PowerPoint</Application>
  <PresentationFormat>와이드스크린</PresentationFormat>
  <Paragraphs>148</Paragraphs>
  <Slides>14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21" baseType="lpstr">
      <vt:lpstr>나눔고딕</vt:lpstr>
      <vt:lpstr>HY견명조</vt:lpstr>
      <vt:lpstr>나눔고딕 ExtraBold</vt:lpstr>
      <vt:lpstr>Wingdings</vt:lpstr>
      <vt:lpstr>Arial</vt:lpstr>
      <vt:lpstr>맑은 고딕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단비 석</dc:creator>
  <cp:lastModifiedBy>단비 석</cp:lastModifiedBy>
  <cp:revision>64</cp:revision>
  <dcterms:created xsi:type="dcterms:W3CDTF">2025-10-23T01:09:34Z</dcterms:created>
  <dcterms:modified xsi:type="dcterms:W3CDTF">2025-10-27T01:55:31Z</dcterms:modified>
</cp:coreProperties>
</file>